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60" r:id="rId3"/>
    <p:sldId id="261" r:id="rId4"/>
    <p:sldId id="262" r:id="rId5"/>
    <p:sldId id="285" r:id="rId6"/>
    <p:sldId id="290" r:id="rId7"/>
    <p:sldId id="276" r:id="rId8"/>
    <p:sldId id="283" r:id="rId9"/>
    <p:sldId id="284" r:id="rId10"/>
    <p:sldId id="268" r:id="rId11"/>
    <p:sldId id="326" r:id="rId12"/>
    <p:sldId id="277" r:id="rId13"/>
    <p:sldId id="298" r:id="rId14"/>
    <p:sldId id="299" r:id="rId15"/>
    <p:sldId id="300" r:id="rId16"/>
    <p:sldId id="306" r:id="rId17"/>
    <p:sldId id="307" r:id="rId18"/>
    <p:sldId id="278" r:id="rId19"/>
    <p:sldId id="273" r:id="rId20"/>
    <p:sldId id="27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4702" userDrawn="1">
          <p15:clr>
            <a:srgbClr val="A4A3A4"/>
          </p15:clr>
        </p15:guide>
        <p15:guide id="6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000"/>
    <a:srgbClr val="3399FF"/>
    <a:srgbClr val="1C1D21"/>
    <a:srgbClr val="E9E9E9"/>
    <a:srgbClr val="E9F7E4"/>
    <a:srgbClr val="600000"/>
    <a:srgbClr val="180000"/>
    <a:srgbClr val="000018"/>
    <a:srgbClr val="606060"/>
    <a:srgbClr val="48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238" autoAdjust="0"/>
  </p:normalViewPr>
  <p:slideViewPr>
    <p:cSldViewPr snapToGrid="0" showGuides="1">
      <p:cViewPr varScale="1">
        <p:scale>
          <a:sx n="126" d="100"/>
          <a:sy n="126" d="100"/>
        </p:scale>
        <p:origin x="132" y="1410"/>
      </p:cViewPr>
      <p:guideLst>
        <p:guide orient="horz" pos="2160"/>
        <p:guide pos="3840"/>
        <p:guide orient="horz" pos="1729"/>
        <p:guide pos="438"/>
        <p:guide pos="4702"/>
        <p:guide pos="3636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46C9C-82D6-4069-8BDD-462543319D07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1A9D2-8AAF-439E-910C-8C06C8B65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6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1A9D2-8AAF-439E-910C-8C06C8B658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4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564D-2C63-483C-B420-DBF89BD00A40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93F8-016D-48D4-8940-4C75BE531C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-25400000" y="-254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7592000" y="322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6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564D-2C63-483C-B420-DBF89BD00A40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93F8-016D-48D4-8940-4C75BE531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862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thing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11200" y="1320800"/>
            <a:ext cx="10668000" cy="3327400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  <a:miter lim="800000"/>
          </a:ln>
          <a:effectLst/>
        </p:spPr>
        <p:txBody>
          <a:bodyPr>
            <a:normAutofit/>
          </a:bodyPr>
          <a:lstStyle>
            <a:lvl1pPr>
              <a:defRPr sz="1867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375400"/>
            <a:ext cx="8026400" cy="390525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JM" dirty="0" smtClean="0"/>
              <a:t> 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400800" y="4953000"/>
            <a:ext cx="5080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buNone/>
              <a:defRPr sz="1467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6"/>
          </p:nvPr>
        </p:nvSpPr>
        <p:spPr>
          <a:xfrm>
            <a:off x="711200" y="4978400"/>
            <a:ext cx="3251200" cy="38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2133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7"/>
          </p:nvPr>
        </p:nvSpPr>
        <p:spPr>
          <a:xfrm>
            <a:off x="711200" y="5359400"/>
            <a:ext cx="39624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2133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1055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160000" cy="563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375400"/>
            <a:ext cx="8839200" cy="390525"/>
          </a:xfrm>
          <a:prstGeom prst="rect">
            <a:avLst/>
          </a:prstGeom>
        </p:spPr>
        <p:txBody>
          <a:bodyPr/>
          <a:lstStyle/>
          <a:p>
            <a:r>
              <a:rPr lang="en-JM" dirty="0" smtClean="0"/>
              <a:t> 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600" y="1320800"/>
            <a:ext cx="10972800" cy="685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711200" y="2387600"/>
            <a:ext cx="5892800" cy="3276600"/>
          </a:xfrm>
          <a:prstGeom prst="rect">
            <a:avLst/>
          </a:prstGeom>
          <a:ln w="38100">
            <a:solidFill>
              <a:schemeClr val="bg1"/>
            </a:solidFill>
            <a:miter lim="800000"/>
          </a:ln>
          <a:effectLst/>
        </p:spPr>
        <p:txBody>
          <a:bodyPr>
            <a:normAutofit/>
          </a:bodyPr>
          <a:lstStyle>
            <a:lvl1pPr>
              <a:defRPr sz="1867"/>
            </a:lvl1pPr>
          </a:lstStyle>
          <a:p>
            <a:endParaRPr lang="en-JM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010400" y="5054600"/>
            <a:ext cx="457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467"/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010400" y="3225800"/>
            <a:ext cx="4572000" cy="162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467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7010400" y="2311400"/>
            <a:ext cx="457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467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544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375400"/>
            <a:ext cx="8839200" cy="390525"/>
          </a:xfrm>
          <a:prstGeom prst="rect">
            <a:avLst/>
          </a:prstGeom>
        </p:spPr>
        <p:txBody>
          <a:bodyPr/>
          <a:lstStyle/>
          <a:p>
            <a:r>
              <a:rPr lang="en-JM" dirty="0" smtClean="0"/>
              <a:t> 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11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375400"/>
            <a:ext cx="8839200" cy="390525"/>
          </a:xfrm>
          <a:prstGeom prst="rect">
            <a:avLst/>
          </a:prstGeom>
        </p:spPr>
        <p:txBody>
          <a:bodyPr/>
          <a:lstStyle/>
          <a:p>
            <a:r>
              <a:rPr lang="en-JM" dirty="0" smtClean="0"/>
              <a:t> 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721600" y="1830917"/>
            <a:ext cx="3556000" cy="886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133" b="0">
                <a:solidFill>
                  <a:srgbClr val="0070C0"/>
                </a:solidFill>
                <a:latin typeface="Bebas Neue" pitchFamily="34" charset="0"/>
              </a:defRPr>
            </a:lvl1pPr>
            <a:lvl2pPr marL="609585" indent="0">
              <a:buFontTx/>
              <a:buNone/>
              <a:defRPr sz="2133">
                <a:latin typeface="Bebas Neue" pitchFamily="34" charset="0"/>
              </a:defRPr>
            </a:lvl2pPr>
            <a:lvl3pPr marL="1219170" indent="0">
              <a:buFontTx/>
              <a:buNone/>
              <a:defRPr sz="2133">
                <a:latin typeface="Bebas Neue" pitchFamily="34" charset="0"/>
              </a:defRPr>
            </a:lvl3pPr>
            <a:lvl4pPr marL="1828754" indent="0">
              <a:buFontTx/>
              <a:buNone/>
              <a:defRPr sz="2133">
                <a:latin typeface="Bebas Neue" pitchFamily="34" charset="0"/>
              </a:defRPr>
            </a:lvl4pPr>
            <a:lvl5pPr marL="2438339" indent="0">
              <a:buFontTx/>
              <a:buNone/>
              <a:defRPr sz="2133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721600" y="3022601"/>
            <a:ext cx="3378200" cy="3788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2133" b="0">
                <a:solidFill>
                  <a:schemeClr val="bg1"/>
                </a:solidFill>
                <a:latin typeface="Bebas Neue" pitchFamily="34" charset="0"/>
              </a:defRPr>
            </a:lvl1pPr>
            <a:lvl2pPr marL="609585" indent="0">
              <a:buFontTx/>
              <a:buNone/>
              <a:defRPr sz="2133">
                <a:latin typeface="Bebas Neue" pitchFamily="34" charset="0"/>
              </a:defRPr>
            </a:lvl2pPr>
            <a:lvl3pPr marL="1219170" indent="0">
              <a:buFontTx/>
              <a:buNone/>
              <a:defRPr sz="2133">
                <a:latin typeface="Bebas Neue" pitchFamily="34" charset="0"/>
              </a:defRPr>
            </a:lvl3pPr>
            <a:lvl4pPr marL="1828754" indent="0">
              <a:buFontTx/>
              <a:buNone/>
              <a:defRPr sz="2133">
                <a:latin typeface="Bebas Neue" pitchFamily="34" charset="0"/>
              </a:defRPr>
            </a:lvl4pPr>
            <a:lvl5pPr marL="2438339" indent="0">
              <a:buFontTx/>
              <a:buNone/>
              <a:defRPr sz="2133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7721600" y="3401484"/>
            <a:ext cx="3759200" cy="71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67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721600" y="4472517"/>
            <a:ext cx="3352800" cy="3788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2133" b="0">
                <a:solidFill>
                  <a:schemeClr val="bg1"/>
                </a:solidFill>
                <a:latin typeface="Bebas Neue" pitchFamily="34" charset="0"/>
              </a:defRPr>
            </a:lvl1pPr>
            <a:lvl2pPr marL="609585" indent="0">
              <a:buFontTx/>
              <a:buNone/>
              <a:defRPr sz="2133">
                <a:latin typeface="Bebas Neue" pitchFamily="34" charset="0"/>
              </a:defRPr>
            </a:lvl2pPr>
            <a:lvl3pPr marL="1219170" indent="0">
              <a:buFontTx/>
              <a:buNone/>
              <a:defRPr sz="2133">
                <a:latin typeface="Bebas Neue" pitchFamily="34" charset="0"/>
              </a:defRPr>
            </a:lvl3pPr>
            <a:lvl4pPr marL="1828754" indent="0">
              <a:buFontTx/>
              <a:buNone/>
              <a:defRPr sz="2133">
                <a:latin typeface="Bebas Neue" pitchFamily="34" charset="0"/>
              </a:defRPr>
            </a:lvl4pPr>
            <a:lvl5pPr marL="2438339" indent="0">
              <a:buFontTx/>
              <a:buNone/>
              <a:defRPr sz="2133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7721600" y="4851400"/>
            <a:ext cx="3962400" cy="71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67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65301"/>
            <a:ext cx="6556811" cy="3914217"/>
          </a:xfrm>
          <a:prstGeom prst="rect">
            <a:avLst/>
          </a:prstGeom>
        </p:spPr>
      </p:pic>
      <p:sp>
        <p:nvSpPr>
          <p:cNvPr id="13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1500405" y="2267712"/>
            <a:ext cx="4572000" cy="2754592"/>
          </a:xfrm>
          <a:prstGeom prst="rect">
            <a:avLst/>
          </a:prstGeo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178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defRPr>
            </a:lvl1pPr>
          </a:lstStyle>
          <a:p>
            <a:fld id="{5EB2564D-2C63-483C-B420-DBF89BD00A40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defRPr>
            </a:lvl1pPr>
          </a:lstStyle>
          <a:p>
            <a:fld id="{421693F8-016D-48D4-8940-4C75BE531CD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8"/>
            </p:custDataLst>
          </p:nvPr>
        </p:nvSpPr>
        <p:spPr>
          <a:xfrm>
            <a:off x="-25400000" y="-254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9"/>
            </p:custDataLst>
          </p:nvPr>
        </p:nvSpPr>
        <p:spPr>
          <a:xfrm>
            <a:off x="37592000" y="322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98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8" r:id="rId4"/>
    <p:sldLayoutId id="2147483659" r:id="rId5"/>
    <p:sldLayoutId id="2147483660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7" Type="http://schemas.openxmlformats.org/officeDocument/2006/relationships/tags" Target="../tags/tag9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8.xml"/><Relationship Id="rId5" Type="http://schemas.openxmlformats.org/officeDocument/2006/relationships/audio" Target="../media/media1.mp3"/><Relationship Id="rId4" Type="http://schemas.microsoft.com/office/2007/relationships/media" Target="../media/media1.mp3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直角三角形 7"/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文本框 11"/>
          <p:cNvSpPr txBox="1"/>
          <p:nvPr>
            <p:custDataLst>
              <p:tags r:id="rId2"/>
            </p:custDataLst>
          </p:nvPr>
        </p:nvSpPr>
        <p:spPr>
          <a:xfrm>
            <a:off x="3439009" y="2607943"/>
            <a:ext cx="5313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智慧化甲魚</a:t>
            </a:r>
            <a:r>
              <a:rPr lang="en-US" altLang="zh-TW" sz="44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RFID</a:t>
            </a:r>
            <a:r>
              <a:rPr lang="zh-TW" altLang="en-US" sz="44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系統</a:t>
            </a:r>
            <a:endParaRPr lang="zh-CN" altLang="en-US" sz="44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29" name="PA_文本框 28"/>
          <p:cNvSpPr txBox="1"/>
          <p:nvPr>
            <p:custDataLst>
              <p:tags r:id="rId3"/>
            </p:custDataLst>
          </p:nvPr>
        </p:nvSpPr>
        <p:spPr>
          <a:xfrm>
            <a:off x="3637631" y="3394997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 smtClean="0">
                <a:solidFill>
                  <a:srgbClr val="333333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Intelligent </a:t>
            </a:r>
            <a:r>
              <a:rPr lang="en-US" altLang="zh-TW" dirty="0">
                <a:solidFill>
                  <a:srgbClr val="333333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turtle RFID monitoring system</a:t>
            </a:r>
            <a:endParaRPr lang="en-US" altLang="zh-CN" dirty="0" smtClean="0">
              <a:solidFill>
                <a:srgbClr val="333333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81613" y="4231873"/>
            <a:ext cx="1628770" cy="1482905"/>
            <a:chOff x="5281618" y="4173505"/>
            <a:chExt cx="1628770" cy="574056"/>
          </a:xfrm>
        </p:grpSpPr>
        <p:sp>
          <p:nvSpPr>
            <p:cNvPr id="30" name="PA_文本框 29"/>
            <p:cNvSpPr txBox="1"/>
            <p:nvPr>
              <p:custDataLst>
                <p:tags r:id="rId6"/>
              </p:custDataLst>
            </p:nvPr>
          </p:nvSpPr>
          <p:spPr>
            <a:xfrm>
              <a:off x="5281618" y="4174587"/>
              <a:ext cx="1628770" cy="57189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報告人</a:t>
              </a:r>
              <a:r>
                <a:rPr lang="en-US" altLang="zh-TW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:</a:t>
              </a:r>
              <a:endParaRPr lang="en-US" altLang="zh-TW" sz="1200" b="1" dirty="0" smtClean="0">
                <a:effectLst/>
                <a:latin typeface="造字工房悦黑体验版常规体" pitchFamily="50" charset="-122"/>
                <a:ea typeface="造字工房悦黑体验版常规体" pitchFamily="5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歐陽皓</a:t>
              </a:r>
              <a:r>
                <a:rPr lang="zh-TW" altLang="en-US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勤</a:t>
              </a:r>
              <a:endParaRPr lang="en-US" altLang="zh-TW" sz="1200" b="1" dirty="0" smtClean="0">
                <a:latin typeface="造字工房悦黑体验版常规体" pitchFamily="50" charset="-122"/>
                <a:ea typeface="造字工房悦黑体验版常规体" pitchFamily="5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宋承駿</a:t>
              </a:r>
              <a:endParaRPr lang="en-US" altLang="zh-TW" sz="1200" b="1" dirty="0" smtClean="0">
                <a:latin typeface="造字工房悦黑体验版常规体" pitchFamily="50" charset="-122"/>
                <a:ea typeface="造字工房悦黑体验版常规体" pitchFamily="5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周子彤</a:t>
              </a:r>
              <a:endParaRPr lang="en-US" altLang="zh-TW" sz="1200" b="1" dirty="0" smtClean="0">
                <a:latin typeface="造字工房悦黑体验版常规体" pitchFamily="50" charset="-122"/>
                <a:ea typeface="造字工房悦黑体验版常规体" pitchFamily="5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effectLst/>
                  <a:latin typeface="造字工房悦黑体验版常规体" pitchFamily="50" charset="-122"/>
                  <a:ea typeface="造字工房悦黑体验版常规体" pitchFamily="50" charset="-122"/>
                </a:rPr>
                <a:t>陳俊龍</a:t>
              </a:r>
              <a:endParaRPr lang="en-US" altLang="zh-TW" sz="1200" b="1" dirty="0" smtClean="0">
                <a:effectLst/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31" name="PA_矩形 30"/>
            <p:cNvSpPr/>
            <p:nvPr>
              <p:custDataLst>
                <p:tags r:id="rId7"/>
              </p:custDataLst>
            </p:nvPr>
          </p:nvSpPr>
          <p:spPr>
            <a:xfrm>
              <a:off x="5347741" y="4173505"/>
              <a:ext cx="1501607" cy="574056"/>
            </a:xfrm>
            <a:prstGeom prst="rect">
              <a:avLst/>
            </a:prstGeom>
            <a:noFill/>
            <a:ln>
              <a:solidFill>
                <a:srgbClr val="1C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8685" y="563028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李志-天空之城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4663688" y="37489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0915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205364" y="643482"/>
            <a:ext cx="379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二次創作</a:t>
            </a:r>
            <a:endParaRPr lang="en-US" altLang="zh-CN" sz="2400" dirty="0">
              <a:solidFill>
                <a:srgbClr val="242424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370822" y="2181310"/>
            <a:ext cx="2406724" cy="2642945"/>
            <a:chOff x="8459722" y="2181310"/>
            <a:chExt cx="2406724" cy="2642945"/>
          </a:xfrm>
        </p:grpSpPr>
        <p:grpSp>
          <p:nvGrpSpPr>
            <p:cNvPr id="7" name="组合 6"/>
            <p:cNvGrpSpPr/>
            <p:nvPr/>
          </p:nvGrpSpPr>
          <p:grpSpPr>
            <a:xfrm>
              <a:off x="8970027" y="2181310"/>
              <a:ext cx="1386114" cy="1386114"/>
              <a:chOff x="8965293" y="2181310"/>
              <a:chExt cx="1386114" cy="1386114"/>
            </a:xfrm>
          </p:grpSpPr>
          <p:sp>
            <p:nvSpPr>
              <p:cNvPr id="6" name="PA_椭圆 5"/>
              <p:cNvSpPr/>
              <p:nvPr>
                <p:custDataLst>
                  <p:tags r:id="rId3"/>
                </p:custDataLst>
              </p:nvPr>
            </p:nvSpPr>
            <p:spPr>
              <a:xfrm>
                <a:off x="8965293" y="2181310"/>
                <a:ext cx="1386114" cy="1386114"/>
              </a:xfrm>
              <a:prstGeom prst="ellipse">
                <a:avLst/>
              </a:prstGeom>
              <a:noFill/>
              <a:ln w="28575">
                <a:solidFill>
                  <a:srgbClr val="1C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  <p:sp>
            <p:nvSpPr>
              <p:cNvPr id="12" name="Shape 3709"/>
              <p:cNvSpPr/>
              <p:nvPr/>
            </p:nvSpPr>
            <p:spPr>
              <a:xfrm>
                <a:off x="9390549" y="2610404"/>
                <a:ext cx="535602" cy="536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1" h="21132" extrusionOk="0">
                    <a:moveTo>
                      <a:pt x="19045" y="7530"/>
                    </a:moveTo>
                    <a:cubicBezTo>
                      <a:pt x="17544" y="9030"/>
                      <a:pt x="15110" y="9030"/>
                      <a:pt x="13610" y="7530"/>
                    </a:cubicBezTo>
                    <a:cubicBezTo>
                      <a:pt x="12108" y="6031"/>
                      <a:pt x="12108" y="3600"/>
                      <a:pt x="13610" y="2101"/>
                    </a:cubicBezTo>
                    <a:cubicBezTo>
                      <a:pt x="15110" y="601"/>
                      <a:pt x="17544" y="601"/>
                      <a:pt x="19045" y="2101"/>
                    </a:cubicBezTo>
                    <a:cubicBezTo>
                      <a:pt x="20546" y="3600"/>
                      <a:pt x="20546" y="6031"/>
                      <a:pt x="19045" y="7530"/>
                    </a:cubicBezTo>
                    <a:moveTo>
                      <a:pt x="7605" y="16245"/>
                    </a:moveTo>
                    <a:cubicBezTo>
                      <a:pt x="7256" y="16593"/>
                      <a:pt x="6776" y="16807"/>
                      <a:pt x="6245" y="16807"/>
                    </a:cubicBezTo>
                    <a:cubicBezTo>
                      <a:pt x="5184" y="16807"/>
                      <a:pt x="4324" y="15948"/>
                      <a:pt x="4324" y="14888"/>
                    </a:cubicBezTo>
                    <a:cubicBezTo>
                      <a:pt x="4324" y="14358"/>
                      <a:pt x="4539" y="13878"/>
                      <a:pt x="4887" y="13530"/>
                    </a:cubicBezTo>
                    <a:lnTo>
                      <a:pt x="11678" y="5991"/>
                    </a:lnTo>
                    <a:cubicBezTo>
                      <a:pt x="11884" y="6798"/>
                      <a:pt x="12298" y="7563"/>
                      <a:pt x="12930" y="8194"/>
                    </a:cubicBezTo>
                    <a:cubicBezTo>
                      <a:pt x="13569" y="8833"/>
                      <a:pt x="14344" y="9248"/>
                      <a:pt x="15160" y="9451"/>
                    </a:cubicBezTo>
                    <a:cubicBezTo>
                      <a:pt x="15160" y="9451"/>
                      <a:pt x="7605" y="16245"/>
                      <a:pt x="7605" y="16245"/>
                    </a:cubicBezTo>
                    <a:close/>
                    <a:moveTo>
                      <a:pt x="19724" y="1406"/>
                    </a:moveTo>
                    <a:cubicBezTo>
                      <a:pt x="17848" y="-468"/>
                      <a:pt x="14806" y="-468"/>
                      <a:pt x="12930" y="1406"/>
                    </a:cubicBezTo>
                    <a:cubicBezTo>
                      <a:pt x="12024" y="2312"/>
                      <a:pt x="11560" y="3489"/>
                      <a:pt x="11529" y="4676"/>
                    </a:cubicBezTo>
                    <a:lnTo>
                      <a:pt x="4207" y="12851"/>
                    </a:lnTo>
                    <a:cubicBezTo>
                      <a:pt x="3686" y="13373"/>
                      <a:pt x="3363" y="14093"/>
                      <a:pt x="3363" y="14888"/>
                    </a:cubicBezTo>
                    <a:cubicBezTo>
                      <a:pt x="3363" y="15420"/>
                      <a:pt x="3518" y="15912"/>
                      <a:pt x="3770" y="16340"/>
                    </a:cubicBezTo>
                    <a:cubicBezTo>
                      <a:pt x="2436" y="17104"/>
                      <a:pt x="1907" y="17813"/>
                      <a:pt x="2425" y="19364"/>
                    </a:cubicBezTo>
                    <a:cubicBezTo>
                      <a:pt x="2487" y="19550"/>
                      <a:pt x="2434" y="19623"/>
                      <a:pt x="2409" y="19657"/>
                    </a:cubicBezTo>
                    <a:cubicBezTo>
                      <a:pt x="2160" y="20003"/>
                      <a:pt x="1132" y="20167"/>
                      <a:pt x="500" y="20172"/>
                    </a:cubicBezTo>
                    <a:cubicBezTo>
                      <a:pt x="493" y="20171"/>
                      <a:pt x="487" y="20167"/>
                      <a:pt x="480" y="20167"/>
                    </a:cubicBezTo>
                    <a:cubicBezTo>
                      <a:pt x="215" y="20167"/>
                      <a:pt x="0" y="20383"/>
                      <a:pt x="0" y="20647"/>
                    </a:cubicBezTo>
                    <a:cubicBezTo>
                      <a:pt x="0" y="20912"/>
                      <a:pt x="214" y="21126"/>
                      <a:pt x="479" y="21127"/>
                    </a:cubicBezTo>
                    <a:lnTo>
                      <a:pt x="479" y="21132"/>
                    </a:lnTo>
                    <a:cubicBezTo>
                      <a:pt x="821" y="21132"/>
                      <a:pt x="2562" y="21088"/>
                      <a:pt x="3189" y="20219"/>
                    </a:cubicBezTo>
                    <a:cubicBezTo>
                      <a:pt x="3355" y="19988"/>
                      <a:pt x="3516" y="19599"/>
                      <a:pt x="3336" y="19060"/>
                    </a:cubicBezTo>
                    <a:cubicBezTo>
                      <a:pt x="3029" y="18141"/>
                      <a:pt x="3071" y="17806"/>
                      <a:pt x="4399" y="17082"/>
                    </a:cubicBezTo>
                    <a:cubicBezTo>
                      <a:pt x="4900" y="17504"/>
                      <a:pt x="5539" y="17767"/>
                      <a:pt x="6245" y="17767"/>
                    </a:cubicBezTo>
                    <a:cubicBezTo>
                      <a:pt x="7042" y="17767"/>
                      <a:pt x="7762" y="17446"/>
                      <a:pt x="8284" y="16925"/>
                    </a:cubicBezTo>
                    <a:lnTo>
                      <a:pt x="16485" y="9593"/>
                    </a:lnTo>
                    <a:cubicBezTo>
                      <a:pt x="17661" y="9554"/>
                      <a:pt x="18826" y="9091"/>
                      <a:pt x="19724" y="8194"/>
                    </a:cubicBezTo>
                    <a:cubicBezTo>
                      <a:pt x="21600" y="6320"/>
                      <a:pt x="21600" y="3281"/>
                      <a:pt x="19724" y="1406"/>
                    </a:cubicBezTo>
                    <a:moveTo>
                      <a:pt x="8953" y="11504"/>
                    </a:moveTo>
                    <a:lnTo>
                      <a:pt x="9632" y="12183"/>
                    </a:lnTo>
                    <a:lnTo>
                      <a:pt x="12690" y="9807"/>
                    </a:lnTo>
                    <a:lnTo>
                      <a:pt x="11331" y="8449"/>
                    </a:lnTo>
                    <a:cubicBezTo>
                      <a:pt x="11331" y="8449"/>
                      <a:pt x="8953" y="11504"/>
                      <a:pt x="8953" y="1150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459722" y="4362590"/>
              <a:ext cx="2406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著作之</a:t>
              </a:r>
              <a:r>
                <a:rPr lang="zh-TW" altLang="en-US" sz="1200" dirty="0">
                  <a:solidFill>
                    <a:srgbClr val="FF0000"/>
                  </a:solidFill>
                </a:rPr>
                <a:t>合理使用</a:t>
              </a:r>
              <a:r>
                <a:rPr lang="zh-TW" altLang="en-US" sz="1200" dirty="0"/>
                <a:t>，不構成著作財產權之</a:t>
              </a:r>
              <a:r>
                <a:rPr lang="zh-TW" altLang="en-US" sz="1200" dirty="0" smtClean="0"/>
                <a:t>侵害。</a:t>
              </a:r>
              <a:endParaRPr lang="en-US" altLang="zh-TW" sz="1200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827303" y="1845667"/>
            <a:ext cx="2514674" cy="3926444"/>
            <a:chOff x="4824165" y="1845667"/>
            <a:chExt cx="2514674" cy="3926444"/>
          </a:xfrm>
        </p:grpSpPr>
        <p:grpSp>
          <p:nvGrpSpPr>
            <p:cNvPr id="3" name="组合 2"/>
            <p:cNvGrpSpPr/>
            <p:nvPr/>
          </p:nvGrpSpPr>
          <p:grpSpPr>
            <a:xfrm>
              <a:off x="5067300" y="1845667"/>
              <a:ext cx="2057400" cy="2057400"/>
              <a:chOff x="5067300" y="1845667"/>
              <a:chExt cx="2057400" cy="2057400"/>
            </a:xfrm>
          </p:grpSpPr>
          <p:sp>
            <p:nvSpPr>
              <p:cNvPr id="4" name="PA_椭圆 3"/>
              <p:cNvSpPr/>
              <p:nvPr>
                <p:custDataLst>
                  <p:tags r:id="rId2"/>
                </p:custDataLst>
              </p:nvPr>
            </p:nvSpPr>
            <p:spPr>
              <a:xfrm>
                <a:off x="5067300" y="1845667"/>
                <a:ext cx="2057400" cy="2057400"/>
              </a:xfrm>
              <a:prstGeom prst="ellipse">
                <a:avLst/>
              </a:prstGeom>
              <a:solidFill>
                <a:srgbClr val="1C1D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  <p:sp>
            <p:nvSpPr>
              <p:cNvPr id="13" name="Shape 3717"/>
              <p:cNvSpPr/>
              <p:nvPr/>
            </p:nvSpPr>
            <p:spPr>
              <a:xfrm>
                <a:off x="5573417" y="2342259"/>
                <a:ext cx="1064215" cy="1064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4727"/>
                    </a:moveTo>
                    <a:lnTo>
                      <a:pt x="982" y="14727"/>
                    </a:lnTo>
                    <a:lnTo>
                      <a:pt x="982" y="1964"/>
                    </a:lnTo>
                    <a:cubicBezTo>
                      <a:pt x="982" y="1422"/>
                      <a:pt x="1422" y="982"/>
                      <a:pt x="1964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cubicBezTo>
                      <a:pt x="20618" y="1964"/>
                      <a:pt x="20618" y="14727"/>
                      <a:pt x="20618" y="14727"/>
                    </a:cubicBezTo>
                    <a:close/>
                    <a:moveTo>
                      <a:pt x="20618" y="16691"/>
                    </a:moveTo>
                    <a:cubicBezTo>
                      <a:pt x="20618" y="17233"/>
                      <a:pt x="20178" y="17673"/>
                      <a:pt x="19636" y="17673"/>
                    </a:cubicBezTo>
                    <a:lnTo>
                      <a:pt x="1964" y="17673"/>
                    </a:lnTo>
                    <a:cubicBezTo>
                      <a:pt x="1422" y="17673"/>
                      <a:pt x="982" y="17233"/>
                      <a:pt x="982" y="16691"/>
                    </a:cubicBezTo>
                    <a:lnTo>
                      <a:pt x="982" y="15709"/>
                    </a:lnTo>
                    <a:lnTo>
                      <a:pt x="20618" y="15709"/>
                    </a:lnTo>
                    <a:cubicBezTo>
                      <a:pt x="20618" y="15709"/>
                      <a:pt x="20618" y="16691"/>
                      <a:pt x="20618" y="16691"/>
                    </a:cubicBezTo>
                    <a:close/>
                    <a:moveTo>
                      <a:pt x="11782" y="20618"/>
                    </a:moveTo>
                    <a:lnTo>
                      <a:pt x="9818" y="20618"/>
                    </a:lnTo>
                    <a:lnTo>
                      <a:pt x="9818" y="18655"/>
                    </a:lnTo>
                    <a:lnTo>
                      <a:pt x="11782" y="18655"/>
                    </a:lnTo>
                    <a:cubicBezTo>
                      <a:pt x="11782" y="18655"/>
                      <a:pt x="11782" y="20618"/>
                      <a:pt x="11782" y="20618"/>
                    </a:cubicBezTo>
                    <a:close/>
                    <a:moveTo>
                      <a:pt x="19636" y="0"/>
                    </a:moveTo>
                    <a:lnTo>
                      <a:pt x="1964" y="0"/>
                    </a:lnTo>
                    <a:cubicBezTo>
                      <a:pt x="879" y="0"/>
                      <a:pt x="0" y="879"/>
                      <a:pt x="0" y="1964"/>
                    </a:cubicBezTo>
                    <a:lnTo>
                      <a:pt x="0" y="16691"/>
                    </a:lnTo>
                    <a:cubicBezTo>
                      <a:pt x="0" y="17775"/>
                      <a:pt x="879" y="18655"/>
                      <a:pt x="1964" y="18655"/>
                    </a:cubicBezTo>
                    <a:lnTo>
                      <a:pt x="8836" y="18655"/>
                    </a:lnTo>
                    <a:lnTo>
                      <a:pt x="8836" y="20618"/>
                    </a:lnTo>
                    <a:lnTo>
                      <a:pt x="7364" y="20618"/>
                    </a:lnTo>
                    <a:cubicBezTo>
                      <a:pt x="7092" y="20618"/>
                      <a:pt x="6873" y="20839"/>
                      <a:pt x="6873" y="21109"/>
                    </a:cubicBezTo>
                    <a:cubicBezTo>
                      <a:pt x="6873" y="21380"/>
                      <a:pt x="7092" y="21600"/>
                      <a:pt x="7364" y="21600"/>
                    </a:cubicBezTo>
                    <a:lnTo>
                      <a:pt x="14236" y="21600"/>
                    </a:lnTo>
                    <a:cubicBezTo>
                      <a:pt x="14508" y="21600"/>
                      <a:pt x="14727" y="21380"/>
                      <a:pt x="14727" y="21109"/>
                    </a:cubicBezTo>
                    <a:cubicBezTo>
                      <a:pt x="14727" y="20839"/>
                      <a:pt x="14508" y="20618"/>
                      <a:pt x="14236" y="20618"/>
                    </a:cubicBezTo>
                    <a:lnTo>
                      <a:pt x="12764" y="20618"/>
                    </a:lnTo>
                    <a:lnTo>
                      <a:pt x="12764" y="18655"/>
                    </a:lnTo>
                    <a:lnTo>
                      <a:pt x="19636" y="18655"/>
                    </a:lnTo>
                    <a:cubicBezTo>
                      <a:pt x="20721" y="18655"/>
                      <a:pt x="21600" y="17775"/>
                      <a:pt x="21600" y="16691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4824165" y="4338064"/>
              <a:ext cx="2514674" cy="143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dirty="0">
                  <a:latin typeface="造字工房悦黑体验版常规体" pitchFamily="50" charset="-122"/>
                  <a:ea typeface="造字工房悦黑体验版常规体" pitchFamily="50" charset="-122"/>
                </a:rPr>
                <a:t>其實質涵蓋範圍難以確定，有人認為其還包括翻譯、改編等各種對</a:t>
              </a:r>
              <a:r>
                <a:rPr lang="zh-TW" altLang="en-US" sz="1200" dirty="0">
                  <a:solidFill>
                    <a:srgbClr val="FF0000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已存在著作物的文字、圖像、影片、音樂進行的改作</a:t>
              </a:r>
              <a:r>
                <a:rPr lang="zh-TW" altLang="en-US" sz="1200" dirty="0">
                  <a:latin typeface="造字工房悦黑体验版常规体" pitchFamily="50" charset="-122"/>
                  <a:ea typeface="造字工房悦黑体验版常规体" pitchFamily="50" charset="-122"/>
                </a:rPr>
                <a:t>，這與版權法上的衍生作品相類似。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91734" y="2181310"/>
            <a:ext cx="2406724" cy="3080084"/>
            <a:chOff x="1480634" y="2181310"/>
            <a:chExt cx="2406724" cy="3080084"/>
          </a:xfrm>
        </p:grpSpPr>
        <p:grpSp>
          <p:nvGrpSpPr>
            <p:cNvPr id="2" name="组合 1"/>
            <p:cNvGrpSpPr/>
            <p:nvPr/>
          </p:nvGrpSpPr>
          <p:grpSpPr>
            <a:xfrm>
              <a:off x="2040581" y="2181310"/>
              <a:ext cx="1386114" cy="1386114"/>
              <a:chOff x="1840593" y="2181310"/>
              <a:chExt cx="1386114" cy="1386114"/>
            </a:xfrm>
          </p:grpSpPr>
          <p:sp>
            <p:nvSpPr>
              <p:cNvPr id="5" name="PA_椭圆 4"/>
              <p:cNvSpPr/>
              <p:nvPr>
                <p:custDataLst>
                  <p:tags r:id="rId1"/>
                </p:custDataLst>
              </p:nvPr>
            </p:nvSpPr>
            <p:spPr>
              <a:xfrm>
                <a:off x="1840593" y="2181310"/>
                <a:ext cx="1386114" cy="1386114"/>
              </a:xfrm>
              <a:prstGeom prst="ellipse">
                <a:avLst/>
              </a:prstGeom>
              <a:noFill/>
              <a:ln w="28575">
                <a:solidFill>
                  <a:srgbClr val="1C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  <p:sp>
            <p:nvSpPr>
              <p:cNvPr id="14" name="Shape 3758"/>
              <p:cNvSpPr/>
              <p:nvPr/>
            </p:nvSpPr>
            <p:spPr>
              <a:xfrm>
                <a:off x="2265755" y="2602300"/>
                <a:ext cx="535790" cy="535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5" y="16200"/>
                    </a:moveTo>
                    <a:lnTo>
                      <a:pt x="15709" y="16200"/>
                    </a:lnTo>
                    <a:lnTo>
                      <a:pt x="15709" y="14727"/>
                    </a:lnTo>
                    <a:lnTo>
                      <a:pt x="18655" y="14727"/>
                    </a:lnTo>
                    <a:cubicBezTo>
                      <a:pt x="18655" y="14727"/>
                      <a:pt x="18655" y="16200"/>
                      <a:pt x="18655" y="16200"/>
                    </a:cubicBezTo>
                    <a:close/>
                    <a:moveTo>
                      <a:pt x="18655" y="18655"/>
                    </a:moveTo>
                    <a:lnTo>
                      <a:pt x="15709" y="18655"/>
                    </a:lnTo>
                    <a:lnTo>
                      <a:pt x="15709" y="17182"/>
                    </a:lnTo>
                    <a:lnTo>
                      <a:pt x="18655" y="17182"/>
                    </a:lnTo>
                    <a:cubicBezTo>
                      <a:pt x="18655" y="17182"/>
                      <a:pt x="18655" y="18655"/>
                      <a:pt x="18655" y="18655"/>
                    </a:cubicBezTo>
                    <a:close/>
                    <a:moveTo>
                      <a:pt x="17182" y="20618"/>
                    </a:moveTo>
                    <a:cubicBezTo>
                      <a:pt x="16542" y="20618"/>
                      <a:pt x="16002" y="20208"/>
                      <a:pt x="15800" y="19636"/>
                    </a:cubicBezTo>
                    <a:lnTo>
                      <a:pt x="18564" y="19636"/>
                    </a:lnTo>
                    <a:cubicBezTo>
                      <a:pt x="18362" y="20208"/>
                      <a:pt x="17822" y="20618"/>
                      <a:pt x="17182" y="20618"/>
                    </a:cubicBezTo>
                    <a:moveTo>
                      <a:pt x="17182" y="12764"/>
                    </a:moveTo>
                    <a:cubicBezTo>
                      <a:pt x="17822" y="12764"/>
                      <a:pt x="18362" y="13175"/>
                      <a:pt x="18564" y="13745"/>
                    </a:cubicBezTo>
                    <a:lnTo>
                      <a:pt x="15800" y="13745"/>
                    </a:lnTo>
                    <a:cubicBezTo>
                      <a:pt x="16002" y="13175"/>
                      <a:pt x="16542" y="12764"/>
                      <a:pt x="17182" y="12764"/>
                    </a:cubicBezTo>
                    <a:moveTo>
                      <a:pt x="5891" y="16200"/>
                    </a:moveTo>
                    <a:lnTo>
                      <a:pt x="2945" y="16200"/>
                    </a:lnTo>
                    <a:lnTo>
                      <a:pt x="2945" y="14727"/>
                    </a:lnTo>
                    <a:lnTo>
                      <a:pt x="5891" y="14727"/>
                    </a:lnTo>
                    <a:cubicBezTo>
                      <a:pt x="5891" y="14727"/>
                      <a:pt x="5891" y="16200"/>
                      <a:pt x="5891" y="16200"/>
                    </a:cubicBezTo>
                    <a:close/>
                    <a:moveTo>
                      <a:pt x="4418" y="12764"/>
                    </a:moveTo>
                    <a:cubicBezTo>
                      <a:pt x="5058" y="12764"/>
                      <a:pt x="5598" y="13175"/>
                      <a:pt x="5800" y="13745"/>
                    </a:cubicBezTo>
                    <a:lnTo>
                      <a:pt x="3036" y="13745"/>
                    </a:lnTo>
                    <a:cubicBezTo>
                      <a:pt x="3238" y="13175"/>
                      <a:pt x="3778" y="12764"/>
                      <a:pt x="4418" y="12764"/>
                    </a:cubicBezTo>
                    <a:moveTo>
                      <a:pt x="5891" y="18655"/>
                    </a:moveTo>
                    <a:lnTo>
                      <a:pt x="2945" y="18655"/>
                    </a:lnTo>
                    <a:lnTo>
                      <a:pt x="2945" y="17182"/>
                    </a:lnTo>
                    <a:lnTo>
                      <a:pt x="5891" y="17182"/>
                    </a:lnTo>
                    <a:cubicBezTo>
                      <a:pt x="5891" y="17182"/>
                      <a:pt x="5891" y="18655"/>
                      <a:pt x="5891" y="18655"/>
                    </a:cubicBezTo>
                    <a:close/>
                    <a:moveTo>
                      <a:pt x="4418" y="20618"/>
                    </a:moveTo>
                    <a:cubicBezTo>
                      <a:pt x="3778" y="20618"/>
                      <a:pt x="3238" y="20208"/>
                      <a:pt x="3036" y="19636"/>
                    </a:cubicBezTo>
                    <a:lnTo>
                      <a:pt x="5800" y="19636"/>
                    </a:lnTo>
                    <a:cubicBezTo>
                      <a:pt x="5598" y="20208"/>
                      <a:pt x="5058" y="20618"/>
                      <a:pt x="4418" y="20618"/>
                    </a:cubicBezTo>
                    <a:moveTo>
                      <a:pt x="19636" y="13745"/>
                    </a:moveTo>
                    <a:lnTo>
                      <a:pt x="19636" y="8836"/>
                    </a:lnTo>
                    <a:cubicBezTo>
                      <a:pt x="19636" y="3956"/>
                      <a:pt x="15680" y="0"/>
                      <a:pt x="10800" y="0"/>
                    </a:cubicBezTo>
                    <a:cubicBezTo>
                      <a:pt x="5920" y="0"/>
                      <a:pt x="1964" y="3956"/>
                      <a:pt x="1964" y="8836"/>
                    </a:cubicBezTo>
                    <a:lnTo>
                      <a:pt x="1964" y="13745"/>
                    </a:lnTo>
                    <a:cubicBezTo>
                      <a:pt x="879" y="13745"/>
                      <a:pt x="0" y="14625"/>
                      <a:pt x="0" y="15709"/>
                    </a:cubicBezTo>
                    <a:lnTo>
                      <a:pt x="0" y="17673"/>
                    </a:lnTo>
                    <a:cubicBezTo>
                      <a:pt x="0" y="18757"/>
                      <a:pt x="879" y="19636"/>
                      <a:pt x="1964" y="19636"/>
                    </a:cubicBezTo>
                    <a:lnTo>
                      <a:pt x="2013" y="19636"/>
                    </a:lnTo>
                    <a:cubicBezTo>
                      <a:pt x="2241" y="20757"/>
                      <a:pt x="3231" y="21600"/>
                      <a:pt x="4418" y="21600"/>
                    </a:cubicBezTo>
                    <a:cubicBezTo>
                      <a:pt x="5774" y="21600"/>
                      <a:pt x="6873" y="20501"/>
                      <a:pt x="6873" y="19145"/>
                    </a:cubicBezTo>
                    <a:lnTo>
                      <a:pt x="6873" y="14236"/>
                    </a:lnTo>
                    <a:cubicBezTo>
                      <a:pt x="6873" y="12881"/>
                      <a:pt x="5774" y="11782"/>
                      <a:pt x="4418" y="11782"/>
                    </a:cubicBezTo>
                    <a:cubicBezTo>
                      <a:pt x="3864" y="11782"/>
                      <a:pt x="3356" y="11972"/>
                      <a:pt x="2945" y="12281"/>
                    </a:cubicBezTo>
                    <a:lnTo>
                      <a:pt x="2945" y="8836"/>
                    </a:lnTo>
                    <a:cubicBezTo>
                      <a:pt x="2945" y="4499"/>
                      <a:pt x="6462" y="982"/>
                      <a:pt x="10800" y="982"/>
                    </a:cubicBezTo>
                    <a:cubicBezTo>
                      <a:pt x="15138" y="982"/>
                      <a:pt x="18655" y="4499"/>
                      <a:pt x="18655" y="8836"/>
                    </a:cubicBezTo>
                    <a:lnTo>
                      <a:pt x="18655" y="12281"/>
                    </a:lnTo>
                    <a:cubicBezTo>
                      <a:pt x="18244" y="11972"/>
                      <a:pt x="17736" y="11782"/>
                      <a:pt x="17182" y="11782"/>
                    </a:cubicBezTo>
                    <a:cubicBezTo>
                      <a:pt x="15827" y="11782"/>
                      <a:pt x="14727" y="12881"/>
                      <a:pt x="14727" y="14236"/>
                    </a:cubicBezTo>
                    <a:lnTo>
                      <a:pt x="14727" y="19145"/>
                    </a:lnTo>
                    <a:cubicBezTo>
                      <a:pt x="14727" y="20501"/>
                      <a:pt x="15827" y="21600"/>
                      <a:pt x="17182" y="21600"/>
                    </a:cubicBezTo>
                    <a:cubicBezTo>
                      <a:pt x="18369" y="21600"/>
                      <a:pt x="19360" y="20757"/>
                      <a:pt x="19587" y="19636"/>
                    </a:cubicBezTo>
                    <a:lnTo>
                      <a:pt x="19636" y="19636"/>
                    </a:lnTo>
                    <a:cubicBezTo>
                      <a:pt x="20721" y="19636"/>
                      <a:pt x="21600" y="18757"/>
                      <a:pt x="21600" y="17673"/>
                    </a:cubicBezTo>
                    <a:lnTo>
                      <a:pt x="21600" y="15709"/>
                    </a:lnTo>
                    <a:cubicBezTo>
                      <a:pt x="21600" y="14625"/>
                      <a:pt x="20721" y="13745"/>
                      <a:pt x="19636" y="13745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480634" y="4338064"/>
              <a:ext cx="24067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造字工房悦黑体验版常规体" pitchFamily="50" charset="-122"/>
                  <a:ea typeface="造字工房悦黑体验版常规体" pitchFamily="50" charset="-122"/>
                </a:rPr>
                <a:t>二次創作常指戲仿以及同人文化中的再創作，但由於其並非版權法上的常用</a:t>
              </a:r>
              <a:r>
                <a:rPr lang="zh-TW" altLang="en-US" sz="12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概念</a:t>
              </a:r>
              <a:endParaRPr lang="zh-TW" altLang="en-US" sz="12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001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直角三角形 7"/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直角三角形 7"/>
          <p:cNvSpPr/>
          <p:nvPr>
            <p:custDataLst>
              <p:tags r:id="rId2"/>
            </p:custDataLst>
          </p:nvPr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498599" y="2798307"/>
            <a:ext cx="9883775" cy="204039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當我們隨意從網路上下載非正版影片，經過剪輯、配音之後，將涉及了「重製權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重新</a:t>
            </a:r>
            <a:r>
              <a:rPr lang="zh-TW" altLang="en-US" dirty="0"/>
              <a:t>上傳網路則違反了「公開傳輸權」相關規定。就這點而言，他確實是有侵權的，如同隨意上傳盜版電影，也都是會被查緝</a:t>
            </a:r>
            <a:r>
              <a:rPr lang="zh-TW" altLang="en-US" dirty="0" smtClean="0"/>
              <a:t>的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3178969" y="1064757"/>
            <a:ext cx="5834062" cy="6687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zh-TW" altLang="en-US" dirty="0"/>
              <a:t>雖使用盜版影片 但非本案癥結點  </a:t>
            </a:r>
          </a:p>
        </p:txBody>
      </p:sp>
    </p:spTree>
    <p:extLst>
      <p:ext uri="{BB962C8B-B14F-4D97-AF65-F5344CB8AC3E}">
        <p14:creationId xmlns:p14="http://schemas.microsoft.com/office/powerpoint/2010/main" val="936595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直角三角形 7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69450" y="2613462"/>
            <a:ext cx="3054574" cy="1292662"/>
            <a:chOff x="4568713" y="2613462"/>
            <a:chExt cx="3054574" cy="1292662"/>
          </a:xfrm>
        </p:grpSpPr>
        <p:sp>
          <p:nvSpPr>
            <p:cNvPr id="7" name="文本框 6"/>
            <p:cNvSpPr txBox="1"/>
            <p:nvPr/>
          </p:nvSpPr>
          <p:spPr>
            <a:xfrm>
              <a:off x="4568713" y="3444459"/>
              <a:ext cx="3054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其他案例的分</a:t>
              </a:r>
              <a:r>
                <a:rPr lang="zh-TW" altLang="en-US" sz="2400" dirty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析</a:t>
              </a:r>
              <a:endParaRPr lang="en-US" altLang="zh-CN" sz="2400" dirty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638196" y="2613462"/>
              <a:ext cx="9231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03</a:t>
              </a:r>
              <a:endParaRPr lang="zh-CN" altLang="en-US" sz="48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>
            <a:cxnSpLocks/>
          </p:cNvCxnSpPr>
          <p:nvPr/>
        </p:nvCxnSpPr>
        <p:spPr>
          <a:xfrm flipV="1">
            <a:off x="4205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7634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791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 smtClean="0">
                <a:cs typeface="+mn-ea"/>
                <a:sym typeface="+mn-lt"/>
              </a:rPr>
              <a:t> </a:t>
            </a:r>
            <a:endParaRPr lang="en-JM" dirty="0"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11200" y="4851400"/>
            <a:ext cx="4572000" cy="825500"/>
          </a:xfrm>
        </p:spPr>
        <p:txBody>
          <a:bodyPr anchor="ctr">
            <a:normAutofit/>
          </a:bodyPr>
          <a:lstStyle/>
          <a:p>
            <a:r>
              <a:rPr lang="zh-TW" altLang="en-US" sz="1800" dirty="0"/>
              <a:t>智慧財產法院</a:t>
            </a:r>
            <a:r>
              <a:rPr lang="en-US" altLang="zh-TW" sz="1800" dirty="0"/>
              <a:t>	102,</a:t>
            </a:r>
            <a:r>
              <a:rPr lang="zh-TW" altLang="en-US" sz="1800" dirty="0"/>
              <a:t>民著上</a:t>
            </a:r>
            <a:r>
              <a:rPr lang="en-US" altLang="zh-TW" sz="1800" dirty="0"/>
              <a:t>,1</a:t>
            </a:r>
            <a:endParaRPr lang="zh-TW" alt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11200" y="2635250"/>
            <a:ext cx="4572000" cy="1778000"/>
          </a:xfrm>
        </p:spPr>
        <p:txBody>
          <a:bodyPr anchor="ctr">
            <a:normAutofit fontScale="85000" lnSpcReduction="20000"/>
          </a:bodyPr>
          <a:lstStyle/>
          <a:p>
            <a:r>
              <a:rPr lang="zh-TW" altLang="zh-TW" sz="1800" dirty="0"/>
              <a:t>被告</a:t>
            </a:r>
            <a:r>
              <a:rPr lang="en-US" altLang="zh-TW" sz="1800" dirty="0"/>
              <a:t>: 		</a:t>
            </a:r>
            <a:endParaRPr lang="en-US" altLang="zh-TW" sz="1800" dirty="0" smtClean="0"/>
          </a:p>
          <a:p>
            <a:r>
              <a:rPr lang="zh-TW" altLang="zh-TW" sz="1800" dirty="0" smtClean="0"/>
              <a:t>香港</a:t>
            </a:r>
            <a:r>
              <a:rPr lang="zh-TW" altLang="zh-TW" sz="1800" dirty="0"/>
              <a:t>商蘋果日報出版發展有限公司臺灣分公司</a:t>
            </a:r>
          </a:p>
          <a:p>
            <a:r>
              <a:rPr lang="zh-TW" altLang="zh-TW" sz="1800" dirty="0" smtClean="0"/>
              <a:t>馬維敏</a:t>
            </a:r>
            <a:endParaRPr lang="zh-TW" altLang="zh-TW" sz="1800" dirty="0"/>
          </a:p>
          <a:p>
            <a:r>
              <a:rPr lang="zh-TW" altLang="zh-TW" sz="1800" dirty="0" smtClean="0"/>
              <a:t>王燕茹</a:t>
            </a:r>
            <a:endParaRPr lang="zh-TW" altLang="zh-TW" sz="1800" dirty="0"/>
          </a:p>
          <a:p>
            <a:r>
              <a:rPr lang="zh-TW" altLang="zh-TW" sz="1800" dirty="0" smtClean="0"/>
              <a:t>英</a:t>
            </a:r>
            <a:r>
              <a:rPr lang="zh-TW" altLang="zh-TW" sz="1800" dirty="0"/>
              <a:t>屬維京群島商壹傳媒互動有限公司臺灣分公司</a:t>
            </a:r>
          </a:p>
          <a:p>
            <a:r>
              <a:rPr lang="zh-TW" altLang="zh-TW" sz="1800" dirty="0" smtClean="0"/>
              <a:t>張嘉聲</a:t>
            </a:r>
            <a:endParaRPr lang="en-US" altLang="zh-TW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11200" y="1384300"/>
            <a:ext cx="4572000" cy="812800"/>
          </a:xfrm>
        </p:spPr>
        <p:txBody>
          <a:bodyPr anchor="ctr">
            <a:normAutofit/>
          </a:bodyPr>
          <a:lstStyle/>
          <a:p>
            <a:r>
              <a:rPr lang="zh-TW" altLang="zh-TW" sz="1800" dirty="0"/>
              <a:t>原告</a:t>
            </a:r>
            <a:r>
              <a:rPr lang="en-US" altLang="zh-TW" sz="1800" dirty="0"/>
              <a:t>: </a:t>
            </a:r>
            <a:r>
              <a:rPr lang="zh-TW" altLang="zh-TW" sz="1800" dirty="0" smtClean="0"/>
              <a:t>聯合報</a:t>
            </a:r>
            <a:r>
              <a:rPr lang="zh-TW" altLang="zh-TW" sz="1800" dirty="0"/>
              <a:t>股份有限公司</a:t>
            </a:r>
            <a:endParaRPr lang="en-US" altLang="zh-TW" sz="1800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711200" y="584200"/>
            <a:ext cx="5384800" cy="563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案例一</a:t>
            </a:r>
            <a:endParaRPr lang="en-JM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26" name="Picture 2" descr="http://images.1111.com.tw/oad/27852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31" y="42586"/>
            <a:ext cx="4021123" cy="67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8185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50150" y="869185"/>
            <a:ext cx="344219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事實經過</a:t>
            </a:r>
            <a:endParaRPr lang="en-US" altLang="zh-CN" sz="3200" dirty="0">
              <a:solidFill>
                <a:schemeClr val="bg1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2943224" y="1878241"/>
            <a:ext cx="645604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事實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原告於民國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日所發行之「聯合報」報紙，由原告所僱用記者即訴外人曾學仁以獨家角度攝得之新聞照片，並與曾學仁簽立著作權同意書，約定其職務上著作以原告為著作人。該照片於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2009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年獲得財團法人卓越新聞獎基金會所頒發之卓越新聞攝影獎。原告發現被告蘋果日報公司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日所發行之報導中刊載該照片，並經被告壹傳媒公司於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日刊登在「壹傳媒蘋果日報」網站，報紙影本及網頁底端皆有「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2008 Next Media Interactive Limited. All rights reserved. 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zh-TW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pic>
        <p:nvPicPr>
          <p:cNvPr id="2050" name="Picture 2" descr="http://a1482.phobos.apple.com/us/r30/Purple4/v4/3e/07/8f/3e078f06-d0b5-9fa3-4900-740549ac5e10/mzl.ponvxny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4895850"/>
            <a:ext cx="1554391" cy="15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267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711200" y="584200"/>
            <a:ext cx="5384800" cy="563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+mn-lt"/>
                <a:ea typeface="+mn-ea"/>
                <a:cs typeface="+mn-ea"/>
                <a:sym typeface="+mn-lt"/>
              </a:rPr>
              <a:t>原告主張</a:t>
            </a:r>
            <a:endParaRPr lang="en-JM" dirty="0">
              <a:latin typeface="+mn-lt"/>
              <a:ea typeface="造字工房悦黑体验版常规体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10362" y="1867946"/>
            <a:ext cx="5285638" cy="839480"/>
            <a:chOff x="6220562" y="1664746"/>
            <a:chExt cx="5285638" cy="839480"/>
          </a:xfrm>
        </p:grpSpPr>
        <p:sp>
          <p:nvSpPr>
            <p:cNvPr id="8" name="Rectangle 7"/>
            <p:cNvSpPr/>
            <p:nvPr/>
          </p:nvSpPr>
          <p:spPr>
            <a:xfrm>
              <a:off x="6800079" y="1664746"/>
              <a:ext cx="3352800" cy="39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著作</a:t>
              </a:r>
              <a:r>
                <a:rPr lang="zh-TW" altLang="en-US" sz="1600" dirty="0">
                  <a:latin typeface="造字工房悦黑体验版常规体" pitchFamily="50" charset="-122"/>
                  <a:ea typeface="造字工房悦黑体验版常规体" pitchFamily="50" charset="-122"/>
                </a:rPr>
                <a:t>權</a:t>
              </a:r>
              <a:endParaRPr lang="zh-CN" altLang="en-US" sz="16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22" name="Shape 3627"/>
            <p:cNvSpPr/>
            <p:nvPr/>
          </p:nvSpPr>
          <p:spPr>
            <a:xfrm>
              <a:off x="6220562" y="1687104"/>
              <a:ext cx="367156" cy="33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chemeClr val="tx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927079" y="2196449"/>
              <a:ext cx="4579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1400" dirty="0"/>
                <a:t>蘋果公司未經授權擅自重製原告著作</a:t>
              </a:r>
              <a:endParaRPr lang="en-US" altLang="zh-TW" sz="1400" dirty="0"/>
            </a:p>
          </p:txBody>
        </p:sp>
      </p:grpSp>
      <p:sp>
        <p:nvSpPr>
          <p:cNvPr id="24" name="Shape 3661"/>
          <p:cNvSpPr/>
          <p:nvPr/>
        </p:nvSpPr>
        <p:spPr>
          <a:xfrm>
            <a:off x="810362" y="4774990"/>
            <a:ext cx="367156" cy="333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19"/>
                </a:moveTo>
                <a:cubicBezTo>
                  <a:pt x="16368" y="12419"/>
                  <a:pt x="15709" y="11695"/>
                  <a:pt x="15709" y="10799"/>
                </a:cubicBezTo>
                <a:cubicBezTo>
                  <a:pt x="15709" y="9905"/>
                  <a:pt x="16368" y="9180"/>
                  <a:pt x="17182" y="9180"/>
                </a:cubicBezTo>
                <a:cubicBezTo>
                  <a:pt x="17995" y="9180"/>
                  <a:pt x="18655" y="9905"/>
                  <a:pt x="18655" y="10799"/>
                </a:cubicBezTo>
                <a:cubicBezTo>
                  <a:pt x="18655" y="11695"/>
                  <a:pt x="17995" y="12419"/>
                  <a:pt x="17182" y="12419"/>
                </a:cubicBezTo>
                <a:moveTo>
                  <a:pt x="21109" y="10261"/>
                </a:moveTo>
                <a:lnTo>
                  <a:pt x="19587" y="10261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1"/>
                </a:cubicBezTo>
                <a:lnTo>
                  <a:pt x="491" y="10261"/>
                </a:lnTo>
                <a:cubicBezTo>
                  <a:pt x="220" y="10261"/>
                  <a:pt x="0" y="10502"/>
                  <a:pt x="0" y="10799"/>
                </a:cubicBezTo>
                <a:cubicBezTo>
                  <a:pt x="0" y="11098"/>
                  <a:pt x="220" y="11339"/>
                  <a:pt x="491" y="11339"/>
                </a:cubicBezTo>
                <a:lnTo>
                  <a:pt x="14777" y="11339"/>
                </a:lnTo>
                <a:cubicBezTo>
                  <a:pt x="15004" y="12572"/>
                  <a:pt x="15994" y="13499"/>
                  <a:pt x="17182" y="13499"/>
                </a:cubicBezTo>
                <a:cubicBezTo>
                  <a:pt x="18369" y="13499"/>
                  <a:pt x="19360" y="12572"/>
                  <a:pt x="19587" y="11339"/>
                </a:cubicBezTo>
                <a:lnTo>
                  <a:pt x="21109" y="11339"/>
                </a:lnTo>
                <a:cubicBezTo>
                  <a:pt x="21380" y="11339"/>
                  <a:pt x="21600" y="11098"/>
                  <a:pt x="21600" y="10799"/>
                </a:cubicBezTo>
                <a:cubicBezTo>
                  <a:pt x="21600" y="10502"/>
                  <a:pt x="21380" y="10261"/>
                  <a:pt x="21109" y="10261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3"/>
                  <a:pt x="4213" y="5400"/>
                  <a:pt x="5400" y="5400"/>
                </a:cubicBezTo>
                <a:cubicBezTo>
                  <a:pt x="6587" y="5400"/>
                  <a:pt x="7578" y="4473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8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8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2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2"/>
                  <a:pt x="21380" y="18359"/>
                  <a:pt x="21109" y="18359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16879" y="5372578"/>
            <a:ext cx="4402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TW" altLang="en-US" sz="1400" dirty="0"/>
              <a:t>該照片為被告之報導非必要之使用。</a:t>
            </a:r>
            <a:endParaRPr lang="en-US" altLang="zh-TW" sz="1400" dirty="0"/>
          </a:p>
        </p:txBody>
      </p:sp>
      <p:sp>
        <p:nvSpPr>
          <p:cNvPr id="34" name="Rectangle 7"/>
          <p:cNvSpPr/>
          <p:nvPr/>
        </p:nvSpPr>
        <p:spPr>
          <a:xfrm>
            <a:off x="1380275" y="4743888"/>
            <a:ext cx="33528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必要性</a:t>
            </a:r>
            <a:r>
              <a:rPr lang="en-US" altLang="zh-TW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?</a:t>
            </a:r>
            <a:endParaRPr lang="zh-CN" altLang="en-US" sz="1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300913" y="1447800"/>
            <a:ext cx="4445000" cy="4445000"/>
            <a:chOff x="7199313" y="1358900"/>
            <a:chExt cx="4445000" cy="4445000"/>
          </a:xfrm>
        </p:grpSpPr>
        <p:sp>
          <p:nvSpPr>
            <p:cNvPr id="41" name="文本框 40"/>
            <p:cNvSpPr txBox="1"/>
            <p:nvPr/>
          </p:nvSpPr>
          <p:spPr>
            <a:xfrm>
              <a:off x="9329448" y="3165902"/>
              <a:ext cx="184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4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09" t="1220" r="488" b="976"/>
            <a:stretch>
              <a:fillRect/>
            </a:stretch>
          </p:blipFill>
          <p:spPr>
            <a:xfrm>
              <a:off x="7199313" y="1358900"/>
              <a:ext cx="4445000" cy="4445000"/>
            </a:xfrm>
            <a:custGeom>
              <a:avLst/>
              <a:gdLst>
                <a:gd name="connsiteX0" fmla="*/ 2546350 w 5092700"/>
                <a:gd name="connsiteY0" fmla="*/ 0 h 5092700"/>
                <a:gd name="connsiteX1" fmla="*/ 5092700 w 5092700"/>
                <a:gd name="connsiteY1" fmla="*/ 2546350 h 5092700"/>
                <a:gd name="connsiteX2" fmla="*/ 2546350 w 5092700"/>
                <a:gd name="connsiteY2" fmla="*/ 5092700 h 5092700"/>
                <a:gd name="connsiteX3" fmla="*/ 0 w 5092700"/>
                <a:gd name="connsiteY3" fmla="*/ 2546350 h 5092700"/>
                <a:gd name="connsiteX4" fmla="*/ 2546350 w 5092700"/>
                <a:gd name="connsiteY4" fmla="*/ 0 h 5092700"/>
                <a:gd name="connsiteX5" fmla="*/ 2546350 w 5092700"/>
                <a:gd name="connsiteY5" fmla="*/ 1181894 h 5092700"/>
                <a:gd name="connsiteX6" fmla="*/ 1149350 w 5092700"/>
                <a:gd name="connsiteY6" fmla="*/ 2546350 h 5092700"/>
                <a:gd name="connsiteX7" fmla="*/ 2546350 w 5092700"/>
                <a:gd name="connsiteY7" fmla="*/ 3910806 h 5092700"/>
                <a:gd name="connsiteX8" fmla="*/ 3943350 w 5092700"/>
                <a:gd name="connsiteY8" fmla="*/ 2546350 h 5092700"/>
                <a:gd name="connsiteX9" fmla="*/ 2546350 w 5092700"/>
                <a:gd name="connsiteY9" fmla="*/ 1181894 h 509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92700" h="5092700">
                  <a:moveTo>
                    <a:pt x="2546350" y="0"/>
                  </a:moveTo>
                  <a:cubicBezTo>
                    <a:pt x="3952660" y="0"/>
                    <a:pt x="5092700" y="1140040"/>
                    <a:pt x="5092700" y="2546350"/>
                  </a:cubicBezTo>
                  <a:cubicBezTo>
                    <a:pt x="5092700" y="3952660"/>
                    <a:pt x="3952660" y="5092700"/>
                    <a:pt x="2546350" y="5092700"/>
                  </a:cubicBezTo>
                  <a:cubicBezTo>
                    <a:pt x="1140040" y="5092700"/>
                    <a:pt x="0" y="3952660"/>
                    <a:pt x="0" y="2546350"/>
                  </a:cubicBezTo>
                  <a:cubicBezTo>
                    <a:pt x="0" y="1140040"/>
                    <a:pt x="1140040" y="0"/>
                    <a:pt x="2546350" y="0"/>
                  </a:cubicBezTo>
                  <a:close/>
                  <a:moveTo>
                    <a:pt x="2546350" y="1181894"/>
                  </a:moveTo>
                  <a:cubicBezTo>
                    <a:pt x="1774808" y="1181894"/>
                    <a:pt x="1149350" y="1792782"/>
                    <a:pt x="1149350" y="2546350"/>
                  </a:cubicBezTo>
                  <a:cubicBezTo>
                    <a:pt x="1149350" y="3299918"/>
                    <a:pt x="1774808" y="3910806"/>
                    <a:pt x="2546350" y="3910806"/>
                  </a:cubicBezTo>
                  <a:cubicBezTo>
                    <a:pt x="3317892" y="3910806"/>
                    <a:pt x="3943350" y="3299918"/>
                    <a:pt x="3943350" y="2546350"/>
                  </a:cubicBezTo>
                  <a:cubicBezTo>
                    <a:pt x="3943350" y="1792782"/>
                    <a:pt x="3317892" y="1181894"/>
                    <a:pt x="2546350" y="1181894"/>
                  </a:cubicBezTo>
                  <a:close/>
                </a:path>
              </a:pathLst>
            </a:custGeom>
          </p:spPr>
        </p:pic>
      </p:grpSp>
      <p:grpSp>
        <p:nvGrpSpPr>
          <p:cNvPr id="17" name="组合 36"/>
          <p:cNvGrpSpPr/>
          <p:nvPr/>
        </p:nvGrpSpPr>
        <p:grpSpPr>
          <a:xfrm>
            <a:off x="810362" y="3254802"/>
            <a:ext cx="5285638" cy="1102507"/>
            <a:chOff x="6220562" y="1647258"/>
            <a:chExt cx="5285638" cy="1102507"/>
          </a:xfrm>
        </p:grpSpPr>
        <p:sp>
          <p:nvSpPr>
            <p:cNvPr id="18" name="Rectangle 7"/>
            <p:cNvSpPr/>
            <p:nvPr/>
          </p:nvSpPr>
          <p:spPr>
            <a:xfrm>
              <a:off x="6790475" y="1647258"/>
              <a:ext cx="3352800" cy="39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不得轉載</a:t>
              </a:r>
              <a:endParaRPr lang="zh-CN" altLang="en-US" sz="16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19" name="Shape 3627"/>
            <p:cNvSpPr/>
            <p:nvPr/>
          </p:nvSpPr>
          <p:spPr>
            <a:xfrm>
              <a:off x="6220562" y="1687104"/>
              <a:ext cx="367156" cy="33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chemeClr val="tx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20" name="文本框 28"/>
            <p:cNvSpPr txBox="1"/>
            <p:nvPr/>
          </p:nvSpPr>
          <p:spPr>
            <a:xfrm>
              <a:off x="6927079" y="2226545"/>
              <a:ext cx="45791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1400" dirty="0"/>
                <a:t>壹傳媒公司網頁底端印有「壹傳媒版權所有不得轉載」之標示，使原告就該著作之姓名表示權受到侵害。</a:t>
              </a:r>
              <a:endParaRPr lang="en-US" altLang="zh-TW" sz="1400" dirty="0"/>
            </a:p>
          </p:txBody>
        </p:sp>
      </p:grpSp>
      <p:pic>
        <p:nvPicPr>
          <p:cNvPr id="25" name="Picture 2" descr="http://a1482.phobos.apple.com/us/r30/Purple4/v4/3e/07/8f/3e078f06-d0b5-9fa3-4900-740549ac5e10/mzl.ponvxny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17" y="2893104"/>
            <a:ext cx="1554391" cy="15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626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 smtClean="0">
                <a:cs typeface="+mn-ea"/>
                <a:sym typeface="+mn-lt"/>
              </a:rPr>
              <a:t> </a:t>
            </a:r>
            <a:endParaRPr lang="en-JM" dirty="0"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11200" y="4851400"/>
            <a:ext cx="4572000" cy="825500"/>
          </a:xfrm>
        </p:spPr>
        <p:txBody>
          <a:bodyPr anchor="ctr">
            <a:normAutofit/>
          </a:bodyPr>
          <a:lstStyle/>
          <a:p>
            <a:r>
              <a:rPr lang="zh-TW" altLang="en-US" sz="1800" dirty="0" smtClean="0"/>
              <a:t>智慧</a:t>
            </a:r>
            <a:r>
              <a:rPr lang="zh-TW" altLang="en-US" sz="1800" dirty="0"/>
              <a:t>財產法院</a:t>
            </a:r>
            <a:r>
              <a:rPr lang="en-US" altLang="zh-TW" sz="1800" dirty="0"/>
              <a:t>	94,</a:t>
            </a:r>
            <a:r>
              <a:rPr lang="zh-TW" altLang="en-US" sz="1800" dirty="0"/>
              <a:t>台上</a:t>
            </a:r>
            <a:r>
              <a:rPr lang="en-US" altLang="zh-TW" sz="1800" dirty="0"/>
              <a:t>,7127</a:t>
            </a:r>
            <a:endParaRPr lang="zh-TW" alt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11200" y="2635250"/>
            <a:ext cx="4572000" cy="1778000"/>
          </a:xfrm>
        </p:spPr>
        <p:txBody>
          <a:bodyPr anchor="ctr">
            <a:normAutofit/>
          </a:bodyPr>
          <a:lstStyle/>
          <a:p>
            <a:r>
              <a:rPr lang="en-US" altLang="zh-TW" sz="1800" dirty="0"/>
              <a:t>		</a:t>
            </a:r>
            <a:endParaRPr lang="en-US" altLang="zh-TW" sz="1800" dirty="0" smtClean="0"/>
          </a:p>
          <a:p>
            <a:r>
              <a:rPr lang="zh-TW" altLang="en-US" sz="1800" dirty="0"/>
              <a:t>被上訴人</a:t>
            </a:r>
            <a:r>
              <a:rPr lang="en-US" altLang="zh-TW" sz="1800" dirty="0"/>
              <a:t>:	</a:t>
            </a:r>
            <a:endParaRPr lang="en-US" altLang="zh-TW" sz="1800" dirty="0" smtClean="0"/>
          </a:p>
          <a:p>
            <a:r>
              <a:rPr lang="en-US" altLang="zh-TW" sz="1800" dirty="0"/>
              <a:t>	</a:t>
            </a:r>
            <a:r>
              <a:rPr lang="en-US" altLang="zh-TW" sz="1800" dirty="0" smtClean="0"/>
              <a:t>		</a:t>
            </a:r>
            <a:r>
              <a:rPr lang="zh-TW" altLang="en-US" sz="1800" dirty="0" smtClean="0"/>
              <a:t>黃帝</a:t>
            </a:r>
            <a:r>
              <a:rPr lang="zh-TW" altLang="en-US" sz="1800" dirty="0"/>
              <a:t>圖書股份有限公司</a:t>
            </a:r>
            <a:endParaRPr lang="en-US" altLang="zh-TW" sz="1800" dirty="0"/>
          </a:p>
          <a:p>
            <a:r>
              <a:rPr lang="en-US" altLang="zh-TW" sz="1800" dirty="0"/>
              <a:t>		</a:t>
            </a:r>
            <a:r>
              <a:rPr lang="en-US" altLang="zh-TW" sz="1800" dirty="0" smtClean="0"/>
              <a:t>	</a:t>
            </a:r>
            <a:r>
              <a:rPr lang="zh-TW" altLang="en-US" sz="1800" dirty="0" smtClean="0"/>
              <a:t>遠東</a:t>
            </a:r>
            <a:r>
              <a:rPr lang="zh-TW" altLang="en-US" sz="1800" dirty="0"/>
              <a:t>圖書</a:t>
            </a:r>
            <a:r>
              <a:rPr lang="zh-TW" altLang="en-US" sz="1800" dirty="0" smtClean="0"/>
              <a:t>股份有限公司</a:t>
            </a:r>
            <a:endParaRPr lang="en-US" altLang="zh-TW" sz="1800" dirty="0" smtClean="0"/>
          </a:p>
          <a:p>
            <a:endParaRPr lang="en-US" altLang="zh-TW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11200" y="1384300"/>
            <a:ext cx="4572000" cy="812800"/>
          </a:xfrm>
        </p:spPr>
        <p:txBody>
          <a:bodyPr anchor="ctr">
            <a:normAutofit/>
          </a:bodyPr>
          <a:lstStyle/>
          <a:p>
            <a:endParaRPr lang="en-US" altLang="zh-TW" sz="1800" dirty="0"/>
          </a:p>
          <a:p>
            <a:r>
              <a:rPr lang="zh-TW" altLang="en-US" sz="1800" dirty="0" smtClean="0"/>
              <a:t>上訴</a:t>
            </a:r>
            <a:r>
              <a:rPr lang="zh-TW" altLang="en-US" sz="1800" dirty="0"/>
              <a:t>人</a:t>
            </a:r>
            <a:r>
              <a:rPr lang="en-US" altLang="zh-TW" sz="1800" dirty="0"/>
              <a:t>: 	</a:t>
            </a:r>
            <a:r>
              <a:rPr lang="zh-TW" altLang="en-US" sz="1800" dirty="0" smtClean="0"/>
              <a:t>張兆鈞</a:t>
            </a:r>
            <a:endParaRPr lang="en-US" altLang="zh-TW" sz="1800" dirty="0"/>
          </a:p>
          <a:p>
            <a:endParaRPr lang="en-US" altLang="zh-TW" sz="1800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711200" y="584200"/>
            <a:ext cx="5384800" cy="563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案例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二</a:t>
            </a:r>
            <a:endParaRPr lang="en-JM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074" name="Picture 2" descr="http://service.wordpedia.com/events/ePublish/images/logo/c0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1619248"/>
            <a:ext cx="3644900" cy="3644902"/>
          </a:xfrm>
          <a:prstGeom prst="ellipse">
            <a:avLst/>
          </a:prstGeom>
          <a:ln w="63500" cap="rnd">
            <a:solidFill>
              <a:srgbClr val="D8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2890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50150" y="869185"/>
            <a:ext cx="344219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事實經過</a:t>
            </a:r>
            <a:endParaRPr lang="en-US" altLang="zh-CN" sz="3200" dirty="0">
              <a:solidFill>
                <a:schemeClr val="bg1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2943224" y="2202091"/>
            <a:ext cx="7115176" cy="19082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張兆鈞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知「新世紀英漢辭典」是黃帝公司、遠東公司發行之著作物，未經同意竟引用並重製成「智囊家事典」之部分內容，再以瑞利安公司名義，以每台新台幣（下同）九千九百元、八千零九十五元、八千五百元不等之價格對外公開銷售予不特定之人。</a:t>
            </a:r>
            <a:endParaRPr lang="zh-TW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pic>
        <p:nvPicPr>
          <p:cNvPr id="5" name="Picture 2" descr="http://service.wordpedia.com/events/ePublish/images/logo/c0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4665137"/>
            <a:ext cx="1301749" cy="1301750"/>
          </a:xfrm>
          <a:prstGeom prst="ellipse">
            <a:avLst/>
          </a:prstGeom>
          <a:ln w="63500" cap="rnd">
            <a:solidFill>
              <a:srgbClr val="D8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3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直角三角形 7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69450" y="2613462"/>
            <a:ext cx="3054574" cy="1292662"/>
            <a:chOff x="4568713" y="2613462"/>
            <a:chExt cx="3054574" cy="1292662"/>
          </a:xfrm>
        </p:grpSpPr>
        <p:sp>
          <p:nvSpPr>
            <p:cNvPr id="7" name="文本框 6"/>
            <p:cNvSpPr txBox="1"/>
            <p:nvPr/>
          </p:nvSpPr>
          <p:spPr>
            <a:xfrm>
              <a:off x="4568713" y="3444459"/>
              <a:ext cx="3054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總</a:t>
              </a:r>
              <a:r>
                <a:rPr lang="zh-TW" altLang="en-US" sz="2400" dirty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結</a:t>
              </a:r>
              <a:endParaRPr lang="en-US" altLang="zh-CN" sz="2400" dirty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638196" y="2613462"/>
              <a:ext cx="9231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04</a:t>
              </a:r>
              <a:endParaRPr lang="zh-CN" altLang="en-US" sz="48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>
            <a:cxnSpLocks/>
          </p:cNvCxnSpPr>
          <p:nvPr/>
        </p:nvCxnSpPr>
        <p:spPr>
          <a:xfrm flipV="1">
            <a:off x="4205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7634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18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.cache.storm.mg/styles/smg-800x533-fp/s3/media/image/2017/04/25/20170425-100046_U3927_M272698_bcad.jpg?itok=QHesNaY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r="3239"/>
          <a:stretch/>
        </p:blipFill>
        <p:spPr bwMode="auto">
          <a:xfrm>
            <a:off x="0" y="0"/>
            <a:ext cx="6427359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_矩形 2"/>
          <p:cNvSpPr/>
          <p:nvPr>
            <p:custDataLst>
              <p:tags r:id="rId1"/>
            </p:custDataLst>
          </p:nvPr>
        </p:nvSpPr>
        <p:spPr>
          <a:xfrm>
            <a:off x="3022805" y="3920221"/>
            <a:ext cx="8612025" cy="2413000"/>
          </a:xfrm>
          <a:prstGeom prst="rect">
            <a:avLst/>
          </a:prstGeom>
          <a:solidFill>
            <a:srgbClr val="1C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zh-TW" sz="2800" dirty="0" smtClean="0"/>
          </a:p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不一定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之可能性，谷阿莫論點均為敗訴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dirty="0"/>
          </a:p>
          <a:p>
            <a:pPr algn="ctr"/>
            <a:endParaRPr lang="zh-CN" alt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7177914" y="364244"/>
            <a:ext cx="4924402" cy="621784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j-cs"/>
              </a:defRPr>
            </a:lvl1pPr>
          </a:lstStyle>
          <a:p>
            <a:pPr algn="ctr"/>
            <a:r>
              <a:rPr lang="zh-TW" altLang="en-US" sz="4000" dirty="0" smtClean="0"/>
              <a:t>谷</a:t>
            </a:r>
            <a:r>
              <a:rPr lang="zh-TW" altLang="en-US" sz="4000" dirty="0"/>
              <a:t>阿莫個案觀點勝敗數統計判定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640224"/>
              </p:ext>
            </p:extLst>
          </p:nvPr>
        </p:nvGraphicFramePr>
        <p:xfrm>
          <a:off x="7898082" y="1041433"/>
          <a:ext cx="3484066" cy="2163384"/>
        </p:xfrm>
        <a:graphic>
          <a:graphicData uri="http://schemas.openxmlformats.org/drawingml/2006/table">
            <a:tbl>
              <a:tblPr firstCol="1">
                <a:tableStyleId>{D7AC3CCA-C797-4891-BE02-D94E43425B78}</a:tableStyleId>
              </a:tblPr>
              <a:tblGrid>
                <a:gridCol w="1742033">
                  <a:extLst>
                    <a:ext uri="{9D8B030D-6E8A-4147-A177-3AD203B41FA5}">
                      <a16:colId xmlns:a16="http://schemas.microsoft.com/office/drawing/2014/main" xmlns="" val="4135631604"/>
                    </a:ext>
                  </a:extLst>
                </a:gridCol>
                <a:gridCol w="1742033">
                  <a:extLst>
                    <a:ext uri="{9D8B030D-6E8A-4147-A177-3AD203B41FA5}">
                      <a16:colId xmlns:a16="http://schemas.microsoft.com/office/drawing/2014/main" xmlns="" val="376899024"/>
                    </a:ext>
                  </a:extLst>
                </a:gridCol>
              </a:tblGrid>
              <a:tr h="72112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勝訴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58574758"/>
                  </a:ext>
                </a:extLst>
              </a:tr>
              <a:tr h="72112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00B0F0"/>
                          </a:solidFill>
                        </a:rPr>
                        <a:t>不一定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4764815"/>
                  </a:ext>
                </a:extLst>
              </a:tr>
              <a:tr h="72112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00B050"/>
                          </a:solidFill>
                        </a:rPr>
                        <a:t>敗訴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77814709"/>
                  </a:ext>
                </a:extLst>
              </a:tr>
            </a:tbl>
          </a:graphicData>
        </a:graphic>
      </p:graphicFrame>
      <p:sp>
        <p:nvSpPr>
          <p:cNvPr id="9" name="Title 2"/>
          <p:cNvSpPr txBox="1">
            <a:spLocks/>
          </p:cNvSpPr>
          <p:nvPr/>
        </p:nvSpPr>
        <p:spPr>
          <a:xfrm>
            <a:off x="6427359" y="3315627"/>
            <a:ext cx="5674957" cy="68799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j-cs"/>
              </a:defRPr>
            </a:lvl1pPr>
          </a:lstStyle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92133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2"/>
          <a:stretch/>
        </p:blipFill>
        <p:spPr>
          <a:xfrm>
            <a:off x="533400" y="287043"/>
            <a:ext cx="5143500" cy="6283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1207863" y="2967335"/>
            <a:ext cx="3570208" cy="923330"/>
          </a:xfrm>
          <a:custGeom>
            <a:avLst/>
            <a:gdLst>
              <a:gd name="connsiteX0" fmla="*/ 0 w 3723070"/>
              <a:gd name="connsiteY0" fmla="*/ 0 h 923330"/>
              <a:gd name="connsiteX1" fmla="*/ 3723070 w 3723070"/>
              <a:gd name="connsiteY1" fmla="*/ 0 h 923330"/>
              <a:gd name="connsiteX2" fmla="*/ 3723070 w 3723070"/>
              <a:gd name="connsiteY2" fmla="*/ 923330 h 923330"/>
              <a:gd name="connsiteX3" fmla="*/ 0 w 3723070"/>
              <a:gd name="connsiteY3" fmla="*/ 923330 h 923330"/>
              <a:gd name="connsiteX4" fmla="*/ 0 w 3723070"/>
              <a:gd name="connsiteY4" fmla="*/ 0 h 923330"/>
              <a:gd name="connsiteX0" fmla="*/ 0 w 3723070"/>
              <a:gd name="connsiteY0" fmla="*/ 0 h 923330"/>
              <a:gd name="connsiteX1" fmla="*/ 3723070 w 3723070"/>
              <a:gd name="connsiteY1" fmla="*/ 0 h 923330"/>
              <a:gd name="connsiteX2" fmla="*/ 3722277 w 3723070"/>
              <a:gd name="connsiteY2" fmla="*/ 324505 h 923330"/>
              <a:gd name="connsiteX3" fmla="*/ 3723070 w 3723070"/>
              <a:gd name="connsiteY3" fmla="*/ 923330 h 923330"/>
              <a:gd name="connsiteX4" fmla="*/ 0 w 3723070"/>
              <a:gd name="connsiteY4" fmla="*/ 923330 h 923330"/>
              <a:gd name="connsiteX5" fmla="*/ 0 w 3723070"/>
              <a:gd name="connsiteY5" fmla="*/ 0 h 923330"/>
              <a:gd name="connsiteX0" fmla="*/ 0 w 3723070"/>
              <a:gd name="connsiteY0" fmla="*/ 0 h 923330"/>
              <a:gd name="connsiteX1" fmla="*/ 3372550 w 3723070"/>
              <a:gd name="connsiteY1" fmla="*/ 0 h 923330"/>
              <a:gd name="connsiteX2" fmla="*/ 3722277 w 3723070"/>
              <a:gd name="connsiteY2" fmla="*/ 324505 h 923330"/>
              <a:gd name="connsiteX3" fmla="*/ 3723070 w 3723070"/>
              <a:gd name="connsiteY3" fmla="*/ 923330 h 923330"/>
              <a:gd name="connsiteX4" fmla="*/ 0 w 3723070"/>
              <a:gd name="connsiteY4" fmla="*/ 923330 h 923330"/>
              <a:gd name="connsiteX5" fmla="*/ 0 w 3723070"/>
              <a:gd name="connsiteY5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3070" h="923330">
                <a:moveTo>
                  <a:pt x="0" y="0"/>
                </a:moveTo>
                <a:lnTo>
                  <a:pt x="3372550" y="0"/>
                </a:lnTo>
                <a:cubicBezTo>
                  <a:pt x="3372286" y="108168"/>
                  <a:pt x="3722541" y="216337"/>
                  <a:pt x="3722277" y="324505"/>
                </a:cubicBezTo>
                <a:cubicBezTo>
                  <a:pt x="3722541" y="524113"/>
                  <a:pt x="3722806" y="723722"/>
                  <a:pt x="3723070" y="923330"/>
                </a:cubicBezTo>
                <a:lnTo>
                  <a:pt x="0" y="9233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造字工房悦黑体验版常规体" pitchFamily="50" charset="-122"/>
                <a:ea typeface="造字工房悦黑体验版常规体" pitchFamily="50" charset="-122"/>
                <a:cs typeface="Open Sans" panose="020B0606030504020204" pitchFamily="34" charset="0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造字工房悦黑体验版常规体" pitchFamily="50" charset="-122"/>
              <a:ea typeface="造字工房悦黑体验版常规体" pitchFamily="50" charset="-122"/>
              <a:cs typeface="Open Sans" panose="020B0606030504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5754" y="2940148"/>
            <a:ext cx="3757246" cy="956603"/>
          </a:xfrm>
          <a:custGeom>
            <a:avLst/>
            <a:gdLst>
              <a:gd name="connsiteX0" fmla="*/ 0 w 3756074"/>
              <a:gd name="connsiteY0" fmla="*/ 0 h 956603"/>
              <a:gd name="connsiteX1" fmla="*/ 3756074 w 3756074"/>
              <a:gd name="connsiteY1" fmla="*/ 0 h 956603"/>
              <a:gd name="connsiteX2" fmla="*/ 3756074 w 3756074"/>
              <a:gd name="connsiteY2" fmla="*/ 956603 h 956603"/>
              <a:gd name="connsiteX3" fmla="*/ 0 w 3756074"/>
              <a:gd name="connsiteY3" fmla="*/ 956603 h 956603"/>
              <a:gd name="connsiteX4" fmla="*/ 0 w 3756074"/>
              <a:gd name="connsiteY4" fmla="*/ 0 h 956603"/>
              <a:gd name="connsiteX0" fmla="*/ 0 w 3757246"/>
              <a:gd name="connsiteY0" fmla="*/ 0 h 956603"/>
              <a:gd name="connsiteX1" fmla="*/ 3756074 w 3757246"/>
              <a:gd name="connsiteY1" fmla="*/ 0 h 956603"/>
              <a:gd name="connsiteX2" fmla="*/ 3757246 w 3757246"/>
              <a:gd name="connsiteY2" fmla="*/ 341215 h 956603"/>
              <a:gd name="connsiteX3" fmla="*/ 3756074 w 3757246"/>
              <a:gd name="connsiteY3" fmla="*/ 956603 h 956603"/>
              <a:gd name="connsiteX4" fmla="*/ 0 w 3757246"/>
              <a:gd name="connsiteY4" fmla="*/ 956603 h 956603"/>
              <a:gd name="connsiteX5" fmla="*/ 0 w 3757246"/>
              <a:gd name="connsiteY5" fmla="*/ 0 h 95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57246" h="956603">
                <a:moveTo>
                  <a:pt x="0" y="0"/>
                </a:moveTo>
                <a:lnTo>
                  <a:pt x="3756074" y="0"/>
                </a:lnTo>
                <a:cubicBezTo>
                  <a:pt x="3756465" y="113738"/>
                  <a:pt x="3756855" y="227477"/>
                  <a:pt x="3757246" y="341215"/>
                </a:cubicBezTo>
                <a:cubicBezTo>
                  <a:pt x="3756855" y="546344"/>
                  <a:pt x="3756465" y="751474"/>
                  <a:pt x="3756074" y="956603"/>
                </a:cubicBezTo>
                <a:lnTo>
                  <a:pt x="0" y="956603"/>
                </a:lnTo>
                <a:lnTo>
                  <a:pt x="0" y="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11111" y="1642580"/>
            <a:ext cx="305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準備工作</a:t>
            </a:r>
            <a:endParaRPr lang="en-US" altLang="zh-CN" sz="1600" dirty="0">
              <a:solidFill>
                <a:srgbClr val="242424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76808" y="772485"/>
            <a:ext cx="92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01</a:t>
            </a:r>
            <a:endParaRPr lang="zh-CN" altLang="en-US" sz="4000" dirty="0"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11111" y="2986112"/>
            <a:ext cx="305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現場設置</a:t>
            </a:r>
            <a:endParaRPr lang="en-US" altLang="zh-CN" sz="1600" dirty="0">
              <a:solidFill>
                <a:srgbClr val="242424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93291" y="2143343"/>
            <a:ext cx="890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02</a:t>
            </a:r>
            <a:endParaRPr lang="zh-CN" altLang="en-US" sz="4000" dirty="0"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11111" y="4293752"/>
            <a:ext cx="305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執行流程</a:t>
            </a:r>
            <a:endParaRPr lang="en-US" altLang="zh-CN" sz="1600" dirty="0">
              <a:solidFill>
                <a:srgbClr val="242424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93291" y="3514201"/>
            <a:ext cx="890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03</a:t>
            </a:r>
            <a:endParaRPr lang="zh-CN" altLang="en-US" sz="4000" dirty="0"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3291" y="4885059"/>
            <a:ext cx="890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04</a:t>
            </a:r>
            <a:endParaRPr lang="zh-CN" altLang="en-US" sz="4000" dirty="0"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11111" y="5755153"/>
            <a:ext cx="305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總結</a:t>
            </a:r>
            <a:endParaRPr lang="en-US" altLang="zh-CN" sz="1600" dirty="0">
              <a:solidFill>
                <a:srgbClr val="242424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891963" y="2320817"/>
            <a:ext cx="300037" cy="2216366"/>
          </a:xfrm>
          <a:prstGeom prst="rect">
            <a:avLst/>
          </a:prstGeom>
          <a:solidFill>
            <a:srgbClr val="1C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 flipV="1">
            <a:off x="12192000" y="2457803"/>
            <a:ext cx="0" cy="1920438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62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1648" y="2383374"/>
            <a:ext cx="36471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Q&amp;A</a:t>
            </a:r>
            <a:r>
              <a:rPr lang="en-US" altLang="zh-TW" sz="8000" dirty="0">
                <a:latin typeface="造字工房悦黑体验版常规体" pitchFamily="50" charset="-122"/>
                <a:ea typeface="造字工房悦黑体验版常规体" pitchFamily="50" charset="-122"/>
              </a:rPr>
              <a:t>?</a:t>
            </a:r>
            <a:r>
              <a:rPr lang="en-US" altLang="zh-TW" sz="20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(</a:t>
            </a:r>
            <a:r>
              <a:rPr lang="zh-TW" altLang="en-US" sz="20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不一定有</a:t>
            </a:r>
            <a:r>
              <a:rPr lang="en-US" altLang="zh-TW" sz="20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A)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2661648" y="3706813"/>
            <a:ext cx="3147015" cy="1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2484323" y="2137212"/>
            <a:ext cx="0" cy="1920438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49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直角三角形 7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69450" y="2613462"/>
            <a:ext cx="3054574" cy="1292662"/>
            <a:chOff x="4568713" y="2613462"/>
            <a:chExt cx="3054574" cy="1292662"/>
          </a:xfrm>
        </p:grpSpPr>
        <p:sp>
          <p:nvSpPr>
            <p:cNvPr id="7" name="文本框 6"/>
            <p:cNvSpPr txBox="1"/>
            <p:nvPr/>
          </p:nvSpPr>
          <p:spPr>
            <a:xfrm>
              <a:off x="4568713" y="3444459"/>
              <a:ext cx="3054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準備</a:t>
              </a:r>
              <a:r>
                <a:rPr lang="zh-TW" altLang="en-US" sz="2400" dirty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工作</a:t>
              </a:r>
              <a:endParaRPr lang="en-US" altLang="zh-CN" sz="2400" dirty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638196" y="2613462"/>
              <a:ext cx="9231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01</a:t>
              </a:r>
              <a:endParaRPr lang="zh-CN" altLang="en-US" sz="48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>
            <a:cxnSpLocks/>
          </p:cNvCxnSpPr>
          <p:nvPr/>
        </p:nvCxnSpPr>
        <p:spPr>
          <a:xfrm flipV="1">
            <a:off x="4205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7634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499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279400" y="4619922"/>
            <a:ext cx="3020988" cy="30209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988392" y="2882900"/>
            <a:ext cx="1743050" cy="17430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90306" y="5659957"/>
            <a:ext cx="1981078" cy="198107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2103" y="2828093"/>
            <a:ext cx="10807793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台灣知名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Youtuber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分鐘帶你看完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oo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電影」的網路影片而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聞名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日，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首次發表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其處女作，受到關注後，才開始以「谷阿莫」暱稱解說其他知名影片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他同時也是「知識糖果數位社群媒體股份有限公司」的執行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至今已累積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萬訂閱人數 主頻道總觀看次數也達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332,293,736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803055" y="5758161"/>
            <a:ext cx="1954757" cy="1954757"/>
          </a:xfrm>
          <a:prstGeom prst="ellipse">
            <a:avLst/>
          </a:prstGeom>
          <a:noFill/>
          <a:ln w="9525">
            <a:solidFill>
              <a:srgbClr val="1C1D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553142" y="5920055"/>
            <a:ext cx="540791" cy="540791"/>
          </a:xfrm>
          <a:prstGeom prst="ellipse">
            <a:avLst/>
          </a:prstGeom>
          <a:noFill/>
          <a:ln w="9525">
            <a:solidFill>
              <a:srgbClr val="1C1D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025089" y="4683251"/>
            <a:ext cx="2932135" cy="2932135"/>
          </a:xfrm>
          <a:prstGeom prst="ellipse">
            <a:avLst/>
          </a:prstGeom>
          <a:noFill/>
          <a:ln w="9525">
            <a:solidFill>
              <a:srgbClr val="1C1D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22815" y="5588824"/>
            <a:ext cx="2946370" cy="2946370"/>
          </a:xfrm>
          <a:prstGeom prst="ellipse">
            <a:avLst/>
          </a:prstGeom>
          <a:noFill/>
          <a:ln w="9525">
            <a:solidFill>
              <a:srgbClr val="1C1D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66840" y="5261566"/>
            <a:ext cx="1155084" cy="115508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2422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0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7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54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1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5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2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89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4" grpId="0" animBg="1"/>
      <p:bldP spid="24" grpId="1" animBg="1"/>
      <p:bldP spid="23" grpId="0" animBg="1"/>
      <p:bldP spid="2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 smtClean="0">
                <a:cs typeface="+mn-ea"/>
                <a:sym typeface="+mn-lt"/>
              </a:rPr>
              <a:t> </a:t>
            </a:r>
            <a:endParaRPr lang="en-JM" dirty="0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271041" y="2773843"/>
            <a:ext cx="2070100" cy="457200"/>
          </a:xfrm>
          <a:prstGeom prst="roundRect">
            <a:avLst>
              <a:gd name="adj" fmla="val 333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類</a:t>
            </a:r>
            <a:r>
              <a:rPr lang="zh-TW" altLang="en-US" dirty="0"/>
              <a:t>型</a:t>
            </a:r>
            <a:endParaRPr lang="zh-CN" altLang="en-US" dirty="0"/>
          </a:p>
        </p:txBody>
      </p:sp>
      <p:pic>
        <p:nvPicPr>
          <p:cNvPr id="21" name="图片占位符 20"/>
          <p:cNvPicPr>
            <a:picLocks noGrp="1" noChangeAspect="1"/>
          </p:cNvPicPr>
          <p:nvPr>
            <p:ph type="pic" sz="quarter" idx="21"/>
          </p:nvPr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" b="4827"/>
          <a:stretch>
            <a:fillRect/>
          </a:stretch>
        </p:blipFill>
        <p:spPr/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05" y="2267712"/>
            <a:ext cx="4595595" cy="275459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163887" y="3814698"/>
            <a:ext cx="3747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自創動畫類</a:t>
            </a:r>
            <a:endParaRPr lang="zh-TW" altLang="en-US" sz="44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48" y="2191353"/>
            <a:ext cx="4585757" cy="2830951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8163887" y="3814698"/>
            <a:ext cx="3747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卡通講解類</a:t>
            </a:r>
            <a:endParaRPr lang="zh-TW" altLang="en-US" sz="44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05" y="2191353"/>
            <a:ext cx="4595595" cy="2830951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163887" y="3814698"/>
            <a:ext cx="3747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戲劇講解</a:t>
            </a:r>
            <a:r>
              <a:rPr lang="zh-TW" altLang="en-US" sz="4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</a:p>
        </p:txBody>
      </p:sp>
      <p:pic>
        <p:nvPicPr>
          <p:cNvPr id="9" name="圖片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00405" y="2191353"/>
            <a:ext cx="4609352" cy="283095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150130" y="3814698"/>
            <a:ext cx="3747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電影講解</a:t>
            </a:r>
            <a:r>
              <a:rPr lang="zh-TW" altLang="en-US" sz="4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</a:p>
        </p:txBody>
      </p:sp>
    </p:spTree>
    <p:extLst>
      <p:ext uri="{BB962C8B-B14F-4D97-AF65-F5344CB8AC3E}">
        <p14:creationId xmlns:p14="http://schemas.microsoft.com/office/powerpoint/2010/main" val="35500460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6" grpId="0"/>
      <p:bldP spid="6" grpId="1"/>
      <p:bldP spid="24" grpId="0"/>
      <p:bldP spid="24" grpId="1"/>
      <p:bldP spid="27" grpId="0"/>
      <p:bldP spid="27" grpId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584200"/>
            <a:ext cx="10160000" cy="563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古阿莫頻道</a:t>
            </a:r>
            <a:endParaRPr lang="en-JM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36"/>
          </p:nvPr>
        </p:nvSpPr>
        <p:spPr>
          <a:xfrm>
            <a:off x="711200" y="4978400"/>
            <a:ext cx="3251200" cy="381000"/>
          </a:xfrm>
          <a:ln>
            <a:noFill/>
          </a:ln>
        </p:spPr>
        <p:txBody>
          <a:bodyPr/>
          <a:lstStyle/>
          <a:p>
            <a:r>
              <a:rPr lang="zh-TW" altLang="en-US" sz="1600" dirty="0" smtClean="0">
                <a:latin typeface="+mn-lt"/>
                <a:cs typeface="+mn-ea"/>
                <a:sym typeface="+mn-lt"/>
              </a:rPr>
              <a:t>古阿</a:t>
            </a:r>
            <a:r>
              <a:rPr lang="zh-TW" altLang="en-US" sz="1600" dirty="0">
                <a:latin typeface="+mn-lt"/>
                <a:cs typeface="+mn-ea"/>
                <a:sym typeface="+mn-lt"/>
              </a:rPr>
              <a:t>莫</a:t>
            </a:r>
            <a:endParaRPr lang="en-JM" sz="160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37"/>
          </p:nvPr>
        </p:nvSpPr>
        <p:spPr>
          <a:xfrm>
            <a:off x="711200" y="5359400"/>
            <a:ext cx="3962400" cy="381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zh-TW" altLang="en-US" sz="1600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完整電影講解、主觀評論</a:t>
            </a:r>
            <a:endParaRPr lang="en-JM" sz="1600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6096000" y="4978400"/>
            <a:ext cx="5283200" cy="1130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影片完整介紹出電影內容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自創的短劇動畫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ea"/>
                <a:sym typeface="+mn-lt"/>
              </a:rPr>
              <a:t>片源較受爭議</a:t>
            </a:r>
            <a:endParaRPr lang="en-JM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96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直角三角形 7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69450" y="2613462"/>
            <a:ext cx="3054574" cy="1292662"/>
            <a:chOff x="4568713" y="2613462"/>
            <a:chExt cx="3054574" cy="1292662"/>
          </a:xfrm>
        </p:grpSpPr>
        <p:sp>
          <p:nvSpPr>
            <p:cNvPr id="7" name="文本框 6"/>
            <p:cNvSpPr txBox="1"/>
            <p:nvPr/>
          </p:nvSpPr>
          <p:spPr>
            <a:xfrm>
              <a:off x="4568713" y="3444459"/>
              <a:ext cx="3054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為何被告</a:t>
              </a:r>
              <a:r>
                <a:rPr lang="en-US" altLang="zh-TW" sz="2400" dirty="0" smtClean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?</a:t>
              </a:r>
              <a:endParaRPr lang="en-US" altLang="zh-CN" sz="2400" dirty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638196" y="2613462"/>
              <a:ext cx="9231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02</a:t>
              </a:r>
              <a:endParaRPr lang="zh-CN" altLang="en-US" sz="48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>
            <a:cxnSpLocks/>
          </p:cNvCxnSpPr>
          <p:nvPr/>
        </p:nvCxnSpPr>
        <p:spPr>
          <a:xfrm flipV="1">
            <a:off x="4205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7634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04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://pimg.popdaily.com.tw/upload/news/1470989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0" y="2029982"/>
            <a:ext cx="6095424" cy="4540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 smtClean="0">
                <a:cs typeface="+mn-ea"/>
                <a:sym typeface="+mn-lt"/>
              </a:rPr>
              <a:t> </a:t>
            </a:r>
            <a:endParaRPr lang="en-JM" dirty="0"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11200" y="2706687"/>
            <a:ext cx="4572000" cy="3390900"/>
          </a:xfrm>
        </p:spPr>
        <p:txBody>
          <a:bodyPr anchor="ctr">
            <a:normAutofit/>
          </a:bodyPr>
          <a:lstStyle/>
          <a:p>
            <a:r>
              <a:rPr lang="en-US" altLang="zh-TW" sz="1800" dirty="0" smtClean="0"/>
              <a:t>2.《</a:t>
            </a:r>
            <a:r>
              <a:rPr lang="zh-TW" altLang="en-US" sz="1800" dirty="0"/>
              <a:t>腦漿炸裂少女</a:t>
            </a:r>
            <a:r>
              <a:rPr lang="en-US" altLang="zh-TW" sz="1800" dirty="0"/>
              <a:t>》</a:t>
            </a:r>
            <a:r>
              <a:rPr lang="zh-TW" altLang="en-US" sz="1800" dirty="0"/>
              <a:t>等</a:t>
            </a:r>
            <a:r>
              <a:rPr lang="en-US" altLang="zh-TW" sz="1800" dirty="0"/>
              <a:t>4</a:t>
            </a:r>
            <a:r>
              <a:rPr lang="zh-TW" altLang="en-US" sz="1800" dirty="0"/>
              <a:t>部電影被谷阿莫「重製」解說，不僅將電影劇情全部破梗，更形容得相當無聊，十分影響票房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endParaRPr lang="en-US" altLang="zh-TW" sz="1800" dirty="0" smtClean="0"/>
          </a:p>
          <a:p>
            <a:r>
              <a:rPr lang="en-US" altLang="zh-TW" sz="1800" dirty="0"/>
              <a:t>《</a:t>
            </a:r>
            <a:r>
              <a:rPr lang="zh-TW" altLang="en-US" sz="1800" dirty="0"/>
              <a:t>腦漿炸裂少女</a:t>
            </a:r>
            <a:r>
              <a:rPr lang="en-US" altLang="zh-TW" sz="1800" dirty="0"/>
              <a:t>》</a:t>
            </a:r>
            <a:r>
              <a:rPr lang="zh-TW" altLang="en-US" sz="1800" dirty="0"/>
              <a:t>更因為谷阿莫的加工解說，直接取消院線上映計畫，事後連販售</a:t>
            </a:r>
            <a:r>
              <a:rPr lang="en-US" altLang="zh-TW" sz="1800" dirty="0"/>
              <a:t>DVD</a:t>
            </a:r>
            <a:r>
              <a:rPr lang="zh-TW" altLang="en-US" sz="1800" dirty="0"/>
              <a:t>版權、播映權等都受到嚴重影響，片</a:t>
            </a:r>
            <a:r>
              <a:rPr lang="zh-TW" altLang="en-US" sz="1800" dirty="0" smtClean="0"/>
              <a:t>商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又水整合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氣憤</a:t>
            </a:r>
            <a:r>
              <a:rPr lang="zh-TW" altLang="en-US" sz="1800" dirty="0"/>
              <a:t>直呼：「就像是把錢丟到水裡一樣。」粗估損失台幣上千萬。</a:t>
            </a:r>
            <a:endParaRPr lang="en-US" altLang="zh-TW" sz="1800" dirty="0"/>
          </a:p>
          <a:p>
            <a:endParaRPr lang="en-US" altLang="zh-TW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11200" y="1447800"/>
            <a:ext cx="5664200" cy="812800"/>
          </a:xfrm>
        </p:spPr>
        <p:txBody>
          <a:bodyPr anchor="ctr">
            <a:normAutofit fontScale="92500" lnSpcReduction="20000"/>
          </a:bodyPr>
          <a:lstStyle/>
          <a:p>
            <a:pPr marL="76198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TW" sz="1800" dirty="0" smtClean="0">
                <a:cs typeface="+mn-ea"/>
                <a:sym typeface="+mn-lt"/>
              </a:rPr>
              <a:t>1.</a:t>
            </a:r>
            <a:r>
              <a:rPr lang="en-US" altLang="zh-TW" sz="1800" dirty="0"/>
              <a:t> KKTV</a:t>
            </a:r>
            <a:r>
              <a:rPr lang="zh-TW" altLang="en-US" sz="1800" dirty="0"/>
              <a:t>提告谷阿莫當時使用</a:t>
            </a:r>
            <a:r>
              <a:rPr lang="en-US" altLang="zh-TW" sz="1800" dirty="0"/>
              <a:t>KKTV</a:t>
            </a:r>
            <a:r>
              <a:rPr lang="zh-TW" altLang="en-US" sz="1800" dirty="0"/>
              <a:t>韓劇</a:t>
            </a:r>
            <a:r>
              <a:rPr lang="en-US" altLang="zh-TW" sz="1800" dirty="0"/>
              <a:t>《W-</a:t>
            </a:r>
            <a:r>
              <a:rPr lang="zh-TW" altLang="en-US" sz="1800" dirty="0"/>
              <a:t>兩個世界</a:t>
            </a:r>
            <a:r>
              <a:rPr lang="en-US" altLang="zh-TW" sz="1800" dirty="0"/>
              <a:t>》</a:t>
            </a:r>
            <a:r>
              <a:rPr lang="zh-TW" altLang="en-US" sz="1800" dirty="0"/>
              <a:t>的畫面時，未事前告知，因此提告</a:t>
            </a:r>
            <a:r>
              <a:rPr lang="zh-TW" altLang="en-US" sz="1800" dirty="0" smtClean="0"/>
              <a:t>。</a:t>
            </a:r>
            <a:endParaRPr lang="en-US" altLang="zh-TW" sz="1800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711200" y="584200"/>
            <a:ext cx="5384800" cy="563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cs typeface="+mn-ea"/>
                <a:sym typeface="+mn-lt"/>
              </a:rPr>
              <a:t>為何被告</a:t>
            </a:r>
            <a:r>
              <a:rPr lang="en-US" altLang="zh-TW" dirty="0" smtClean="0">
                <a:cs typeface="+mn-ea"/>
                <a:sym typeface="+mn-lt"/>
              </a:rPr>
              <a:t>?</a:t>
            </a:r>
            <a:endParaRPr lang="en-JM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327454"/>
            <a:ext cx="2870200" cy="287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AutoShape 2" descr="「又水整合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8" name="Picture 2" descr="http://ext.pimg.tw/akiyon/1448206860-3725738462.jpg?v=14482068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02" y="614363"/>
            <a:ext cx="4209398" cy="5956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27" y="3592512"/>
            <a:ext cx="2848373" cy="2857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066800" y="1262276"/>
            <a:ext cx="9817100" cy="3870756"/>
          </a:xfrm>
        </p:spPr>
        <p:txBody>
          <a:bodyPr anchor="ctr">
            <a:normAutofit/>
          </a:bodyPr>
          <a:lstStyle/>
          <a:p>
            <a:pPr marL="76198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TW" sz="1800" dirty="0"/>
              <a:t>1.</a:t>
            </a:r>
            <a:r>
              <a:rPr lang="zh-TW" altLang="en-US" sz="1800" dirty="0"/>
              <a:t>谷阿莫使用的影片是盜版、非法來源的影片。</a:t>
            </a:r>
            <a:br>
              <a:rPr lang="zh-TW" altLang="en-US" sz="1800" dirty="0"/>
            </a:br>
            <a:r>
              <a:rPr lang="en-US" altLang="zh-TW" sz="1800" dirty="0"/>
              <a:t>2.</a:t>
            </a:r>
            <a:r>
              <a:rPr lang="zh-TW" altLang="en-US" sz="1800" dirty="0"/>
              <a:t>他製作這些影片並沒有取得片商的同意。</a:t>
            </a:r>
            <a:br>
              <a:rPr lang="zh-TW" altLang="en-US" sz="1800" dirty="0"/>
            </a:br>
            <a:r>
              <a:rPr lang="en-US" altLang="zh-TW" sz="1800" dirty="0"/>
              <a:t>3.</a:t>
            </a:r>
            <a:r>
              <a:rPr lang="zh-TW" altLang="en-US" sz="1800" dirty="0"/>
              <a:t>他上傳</a:t>
            </a:r>
            <a:r>
              <a:rPr lang="en-US" altLang="zh-TW" sz="1800" dirty="0" err="1"/>
              <a:t>Youtube</a:t>
            </a:r>
            <a:r>
              <a:rPr lang="zh-TW" altLang="en-US" sz="1800" dirty="0"/>
              <a:t>後，靠流量賺取收益，並不是非營利的使用。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0756434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uiExpand="1" build="p" animBg="1"/>
      <p:bldP spid="19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711200" y="584200"/>
            <a:ext cx="5384800" cy="563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cs typeface="+mn-ea"/>
                <a:sym typeface="+mn-lt"/>
              </a:rPr>
              <a:t>古阿莫的主張</a:t>
            </a:r>
            <a:endParaRPr lang="en-JM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10362" y="1867946"/>
            <a:ext cx="5158638" cy="1003046"/>
            <a:chOff x="6220562" y="1664746"/>
            <a:chExt cx="5158638" cy="1003046"/>
          </a:xfrm>
        </p:grpSpPr>
        <p:sp>
          <p:nvSpPr>
            <p:cNvPr id="8" name="Rectangle 7"/>
            <p:cNvSpPr/>
            <p:nvPr/>
          </p:nvSpPr>
          <p:spPr>
            <a:xfrm>
              <a:off x="6800079" y="1664746"/>
              <a:ext cx="3352800" cy="39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二次創作與合理使</a:t>
              </a:r>
              <a:r>
                <a:rPr lang="zh-TW" altLang="en-US" sz="1600" dirty="0">
                  <a:latin typeface="造字工房悦黑体验版常规体" pitchFamily="50" charset="-122"/>
                  <a:ea typeface="造字工房悦黑体验版常规体" pitchFamily="50" charset="-122"/>
                </a:rPr>
                <a:t>用</a:t>
              </a:r>
              <a:r>
                <a:rPr lang="zh-TW" altLang="en-US" sz="16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原則</a:t>
              </a:r>
              <a:endParaRPr lang="zh-CN" altLang="en-US" sz="16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22" name="Shape 3627"/>
            <p:cNvSpPr/>
            <p:nvPr/>
          </p:nvSpPr>
          <p:spPr>
            <a:xfrm>
              <a:off x="6220562" y="1687104"/>
              <a:ext cx="367156" cy="33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chemeClr val="tx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00079" y="2144572"/>
              <a:ext cx="45791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自己的影片符合評論、解說、生態研究、心得教學、新聞報導等效果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10362" y="3397856"/>
            <a:ext cx="4703720" cy="819169"/>
            <a:chOff x="6220562" y="3194488"/>
            <a:chExt cx="4703720" cy="819169"/>
          </a:xfrm>
        </p:grpSpPr>
        <p:sp>
          <p:nvSpPr>
            <p:cNvPr id="23" name="Shape 3653"/>
            <p:cNvSpPr/>
            <p:nvPr/>
          </p:nvSpPr>
          <p:spPr>
            <a:xfrm>
              <a:off x="6220562" y="3208910"/>
              <a:ext cx="367156" cy="36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5" y="15886"/>
                  </a:moveTo>
                  <a:lnTo>
                    <a:pt x="10478" y="18984"/>
                  </a:lnTo>
                  <a:lnTo>
                    <a:pt x="7944" y="17126"/>
                  </a:lnTo>
                  <a:lnTo>
                    <a:pt x="7364" y="16700"/>
                  </a:lnTo>
                  <a:lnTo>
                    <a:pt x="6783" y="17126"/>
                  </a:lnTo>
                  <a:lnTo>
                    <a:pt x="4249" y="18984"/>
                  </a:lnTo>
                  <a:lnTo>
                    <a:pt x="5283" y="15886"/>
                  </a:lnTo>
                  <a:lnTo>
                    <a:pt x="5505" y="15220"/>
                  </a:lnTo>
                  <a:lnTo>
                    <a:pt x="4946" y="14794"/>
                  </a:lnTo>
                  <a:lnTo>
                    <a:pt x="2908" y="13241"/>
                  </a:lnTo>
                  <a:lnTo>
                    <a:pt x="6037" y="13241"/>
                  </a:lnTo>
                  <a:lnTo>
                    <a:pt x="6275" y="12603"/>
                  </a:lnTo>
                  <a:lnTo>
                    <a:pt x="7364" y="9683"/>
                  </a:lnTo>
                  <a:lnTo>
                    <a:pt x="8452" y="12603"/>
                  </a:lnTo>
                  <a:lnTo>
                    <a:pt x="8690" y="13241"/>
                  </a:lnTo>
                  <a:lnTo>
                    <a:pt x="11820" y="13241"/>
                  </a:lnTo>
                  <a:lnTo>
                    <a:pt x="9781" y="14794"/>
                  </a:lnTo>
                  <a:lnTo>
                    <a:pt x="9223" y="15220"/>
                  </a:lnTo>
                  <a:cubicBezTo>
                    <a:pt x="9223" y="15220"/>
                    <a:pt x="9445" y="15886"/>
                    <a:pt x="9445" y="15886"/>
                  </a:cubicBezTo>
                  <a:close/>
                  <a:moveTo>
                    <a:pt x="9372" y="12259"/>
                  </a:moveTo>
                  <a:lnTo>
                    <a:pt x="7364" y="6873"/>
                  </a:lnTo>
                  <a:lnTo>
                    <a:pt x="5355" y="12259"/>
                  </a:lnTo>
                  <a:lnTo>
                    <a:pt x="0" y="12259"/>
                  </a:lnTo>
                  <a:lnTo>
                    <a:pt x="4351" y="15575"/>
                  </a:lnTo>
                  <a:lnTo>
                    <a:pt x="2343" y="21600"/>
                  </a:lnTo>
                  <a:lnTo>
                    <a:pt x="7364" y="17918"/>
                  </a:lnTo>
                  <a:lnTo>
                    <a:pt x="12384" y="21600"/>
                  </a:lnTo>
                  <a:lnTo>
                    <a:pt x="10376" y="15575"/>
                  </a:lnTo>
                  <a:lnTo>
                    <a:pt x="14727" y="12259"/>
                  </a:lnTo>
                  <a:cubicBezTo>
                    <a:pt x="14727" y="12259"/>
                    <a:pt x="9372" y="12259"/>
                    <a:pt x="9372" y="12259"/>
                  </a:cubicBezTo>
                  <a:close/>
                  <a:moveTo>
                    <a:pt x="16781" y="7309"/>
                  </a:moveTo>
                  <a:lnTo>
                    <a:pt x="16200" y="6883"/>
                  </a:lnTo>
                  <a:lnTo>
                    <a:pt x="15619" y="7309"/>
                  </a:lnTo>
                  <a:lnTo>
                    <a:pt x="14426" y="8184"/>
                  </a:lnTo>
                  <a:lnTo>
                    <a:pt x="14922" y="6693"/>
                  </a:lnTo>
                  <a:lnTo>
                    <a:pt x="15143" y="6031"/>
                  </a:lnTo>
                  <a:lnTo>
                    <a:pt x="14590" y="5605"/>
                  </a:lnTo>
                  <a:lnTo>
                    <a:pt x="13682" y="4905"/>
                  </a:lnTo>
                  <a:lnTo>
                    <a:pt x="15408" y="4905"/>
                  </a:lnTo>
                  <a:lnTo>
                    <a:pt x="15647" y="4268"/>
                  </a:lnTo>
                  <a:lnTo>
                    <a:pt x="16200" y="2793"/>
                  </a:lnTo>
                  <a:lnTo>
                    <a:pt x="16754" y="4268"/>
                  </a:lnTo>
                  <a:lnTo>
                    <a:pt x="16992" y="4905"/>
                  </a:lnTo>
                  <a:lnTo>
                    <a:pt x="18718" y="4905"/>
                  </a:lnTo>
                  <a:lnTo>
                    <a:pt x="17810" y="5605"/>
                  </a:lnTo>
                  <a:lnTo>
                    <a:pt x="17257" y="6031"/>
                  </a:lnTo>
                  <a:lnTo>
                    <a:pt x="17478" y="6693"/>
                  </a:lnTo>
                  <a:lnTo>
                    <a:pt x="17975" y="8184"/>
                  </a:lnTo>
                  <a:cubicBezTo>
                    <a:pt x="17975" y="8184"/>
                    <a:pt x="16781" y="7309"/>
                    <a:pt x="16781" y="7309"/>
                  </a:cubicBezTo>
                  <a:close/>
                  <a:moveTo>
                    <a:pt x="21600" y="3922"/>
                  </a:moveTo>
                  <a:lnTo>
                    <a:pt x="17673" y="3922"/>
                  </a:lnTo>
                  <a:lnTo>
                    <a:pt x="16200" y="0"/>
                  </a:lnTo>
                  <a:lnTo>
                    <a:pt x="14727" y="3922"/>
                  </a:lnTo>
                  <a:lnTo>
                    <a:pt x="10800" y="3922"/>
                  </a:lnTo>
                  <a:lnTo>
                    <a:pt x="13991" y="6383"/>
                  </a:lnTo>
                  <a:lnTo>
                    <a:pt x="12518" y="10800"/>
                  </a:lnTo>
                  <a:lnTo>
                    <a:pt x="16200" y="8100"/>
                  </a:lnTo>
                  <a:lnTo>
                    <a:pt x="19882" y="10800"/>
                  </a:lnTo>
                  <a:lnTo>
                    <a:pt x="18409" y="6383"/>
                  </a:lnTo>
                  <a:cubicBezTo>
                    <a:pt x="18409" y="6383"/>
                    <a:pt x="21600" y="3922"/>
                    <a:pt x="21600" y="3922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89817" y="3705880"/>
              <a:ext cx="41344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/>
              <a:r>
                <a:rPr lang="zh-TW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只截取十分之一到百分之一的原著作內容進行解說</a:t>
              </a:r>
            </a:p>
          </p:txBody>
        </p:sp>
        <p:sp>
          <p:nvSpPr>
            <p:cNvPr id="31" name="Rectangle 7"/>
            <p:cNvSpPr/>
            <p:nvPr/>
          </p:nvSpPr>
          <p:spPr>
            <a:xfrm>
              <a:off x="6800079" y="3194488"/>
              <a:ext cx="3352800" cy="39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使用比例原則</a:t>
              </a:r>
              <a:endParaRPr lang="zh-CN" altLang="en-US" sz="16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sp>
        <p:nvSpPr>
          <p:cNvPr id="24" name="Shape 3661"/>
          <p:cNvSpPr/>
          <p:nvPr/>
        </p:nvSpPr>
        <p:spPr>
          <a:xfrm>
            <a:off x="810362" y="4774990"/>
            <a:ext cx="367156" cy="333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19"/>
                </a:moveTo>
                <a:cubicBezTo>
                  <a:pt x="16368" y="12419"/>
                  <a:pt x="15709" y="11695"/>
                  <a:pt x="15709" y="10799"/>
                </a:cubicBezTo>
                <a:cubicBezTo>
                  <a:pt x="15709" y="9905"/>
                  <a:pt x="16368" y="9180"/>
                  <a:pt x="17182" y="9180"/>
                </a:cubicBezTo>
                <a:cubicBezTo>
                  <a:pt x="17995" y="9180"/>
                  <a:pt x="18655" y="9905"/>
                  <a:pt x="18655" y="10799"/>
                </a:cubicBezTo>
                <a:cubicBezTo>
                  <a:pt x="18655" y="11695"/>
                  <a:pt x="17995" y="12419"/>
                  <a:pt x="17182" y="12419"/>
                </a:cubicBezTo>
                <a:moveTo>
                  <a:pt x="21109" y="10261"/>
                </a:moveTo>
                <a:lnTo>
                  <a:pt x="19587" y="10261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1"/>
                </a:cubicBezTo>
                <a:lnTo>
                  <a:pt x="491" y="10261"/>
                </a:lnTo>
                <a:cubicBezTo>
                  <a:pt x="220" y="10261"/>
                  <a:pt x="0" y="10502"/>
                  <a:pt x="0" y="10799"/>
                </a:cubicBezTo>
                <a:cubicBezTo>
                  <a:pt x="0" y="11098"/>
                  <a:pt x="220" y="11339"/>
                  <a:pt x="491" y="11339"/>
                </a:cubicBezTo>
                <a:lnTo>
                  <a:pt x="14777" y="11339"/>
                </a:lnTo>
                <a:cubicBezTo>
                  <a:pt x="15004" y="12572"/>
                  <a:pt x="15994" y="13499"/>
                  <a:pt x="17182" y="13499"/>
                </a:cubicBezTo>
                <a:cubicBezTo>
                  <a:pt x="18369" y="13499"/>
                  <a:pt x="19360" y="12572"/>
                  <a:pt x="19587" y="11339"/>
                </a:cubicBezTo>
                <a:lnTo>
                  <a:pt x="21109" y="11339"/>
                </a:lnTo>
                <a:cubicBezTo>
                  <a:pt x="21380" y="11339"/>
                  <a:pt x="21600" y="11098"/>
                  <a:pt x="21600" y="10799"/>
                </a:cubicBezTo>
                <a:cubicBezTo>
                  <a:pt x="21600" y="10502"/>
                  <a:pt x="21380" y="10261"/>
                  <a:pt x="21109" y="10261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3"/>
                  <a:pt x="4213" y="5400"/>
                  <a:pt x="5400" y="5400"/>
                </a:cubicBezTo>
                <a:cubicBezTo>
                  <a:pt x="6587" y="5400"/>
                  <a:pt x="7578" y="4473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8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8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2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2"/>
                  <a:pt x="21380" y="18359"/>
                  <a:pt x="21109" y="18359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370013" y="5255280"/>
            <a:ext cx="4402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未跟觀看自己製做之短片的使用者收取任何費用</a:t>
            </a:r>
          </a:p>
        </p:txBody>
      </p:sp>
      <p:sp>
        <p:nvSpPr>
          <p:cNvPr id="34" name="Rectangle 7"/>
          <p:cNvSpPr/>
          <p:nvPr/>
        </p:nvSpPr>
        <p:spPr>
          <a:xfrm>
            <a:off x="1380275" y="4743888"/>
            <a:ext cx="33528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非營利性</a:t>
            </a:r>
            <a:r>
              <a:rPr lang="zh-TW" altLang="en-US" sz="1600" dirty="0">
                <a:latin typeface="造字工房悦黑体验版常规体" pitchFamily="50" charset="-122"/>
                <a:ea typeface="造字工房悦黑体验版常规体" pitchFamily="50" charset="-122"/>
              </a:rPr>
              <a:t>質</a:t>
            </a:r>
            <a:endParaRPr lang="zh-CN" altLang="en-US" sz="1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r="11946"/>
          <a:stretch/>
        </p:blipFill>
        <p:spPr>
          <a:xfrm>
            <a:off x="6489700" y="1480484"/>
            <a:ext cx="5180252" cy="42307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76114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5867</TotalTime>
  <Words>870</Words>
  <Application>Microsoft Office PowerPoint</Application>
  <PresentationFormat>寬螢幕</PresentationFormat>
  <Paragraphs>108</Paragraphs>
  <Slides>20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Bebas Neue</vt:lpstr>
      <vt:lpstr>等线</vt:lpstr>
      <vt:lpstr>Open Sans</vt:lpstr>
      <vt:lpstr>造字工房悦黑体验版常规体</vt:lpstr>
      <vt:lpstr>微軟正黑體</vt:lpstr>
      <vt:lpstr>新細明體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古阿莫頻道</vt:lpstr>
      <vt:lpstr>PowerPoint 簡報</vt:lpstr>
      <vt:lpstr>為何被告?</vt:lpstr>
      <vt:lpstr>古阿莫的主張</vt:lpstr>
      <vt:lpstr>PowerPoint 簡報</vt:lpstr>
      <vt:lpstr>PowerPoint 簡報</vt:lpstr>
      <vt:lpstr>PowerPoint 簡報</vt:lpstr>
      <vt:lpstr>案例一</vt:lpstr>
      <vt:lpstr>PowerPoint 簡報</vt:lpstr>
      <vt:lpstr>原告主張</vt:lpstr>
      <vt:lpstr>案例二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广告集装箱</dc:creator>
  <cp:keywords>www.51pptmoban.com</cp:keywords>
  <cp:lastModifiedBy>OH_Bro</cp:lastModifiedBy>
  <cp:revision>251</cp:revision>
  <dcterms:created xsi:type="dcterms:W3CDTF">2017-03-28T06:26:43Z</dcterms:created>
  <dcterms:modified xsi:type="dcterms:W3CDTF">2017-09-15T08:27:52Z</dcterms:modified>
</cp:coreProperties>
</file>